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97" r:id="rId3"/>
    <p:sldId id="269" r:id="rId4"/>
    <p:sldId id="268" r:id="rId5"/>
    <p:sldId id="286" r:id="rId6"/>
    <p:sldId id="257" r:id="rId7"/>
    <p:sldId id="259" r:id="rId8"/>
    <p:sldId id="274" r:id="rId9"/>
    <p:sldId id="260" r:id="rId10"/>
    <p:sldId id="265" r:id="rId11"/>
    <p:sldId id="266" r:id="rId12"/>
    <p:sldId id="267" r:id="rId13"/>
    <p:sldId id="278" r:id="rId14"/>
    <p:sldId id="298" r:id="rId15"/>
    <p:sldId id="296" r:id="rId16"/>
    <p:sldId id="295" r:id="rId17"/>
    <p:sldId id="280" r:id="rId18"/>
    <p:sldId id="284" r:id="rId19"/>
    <p:sldId id="261" r:id="rId20"/>
    <p:sldId id="279" r:id="rId21"/>
    <p:sldId id="276" r:id="rId22"/>
    <p:sldId id="272" r:id="rId23"/>
    <p:sldId id="271" r:id="rId24"/>
    <p:sldId id="275" r:id="rId25"/>
    <p:sldId id="262" r:id="rId26"/>
    <p:sldId id="277" r:id="rId27"/>
    <p:sldId id="281" r:id="rId28"/>
    <p:sldId id="282" r:id="rId29"/>
    <p:sldId id="283" r:id="rId30"/>
    <p:sldId id="285" r:id="rId31"/>
    <p:sldId id="263" r:id="rId32"/>
    <p:sldId id="270" r:id="rId33"/>
    <p:sldId id="264" r:id="rId34"/>
    <p:sldId id="273" r:id="rId35"/>
    <p:sldId id="287" r:id="rId36"/>
    <p:sldId id="294" r:id="rId37"/>
    <p:sldId id="299"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055" autoAdjust="0"/>
  </p:normalViewPr>
  <p:slideViewPr>
    <p:cSldViewPr snapToGrid="0">
      <p:cViewPr varScale="1">
        <p:scale>
          <a:sx n="90" d="100"/>
          <a:sy n="90" d="100"/>
        </p:scale>
        <p:origin x="13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7CF466-BF6E-4C47-9619-10071B3AD854}"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GB"/>
        </a:p>
      </dgm:t>
    </dgm:pt>
    <dgm:pt modelId="{B45B010F-BFAB-40F8-8740-FF72BE6FF3A9}">
      <dgm:prSet phldrT="[Text]"/>
      <dgm:spPr/>
      <dgm:t>
        <a:bodyPr/>
        <a:lstStyle/>
        <a:p>
          <a:pPr>
            <a:lnSpc>
              <a:spcPct val="100000"/>
            </a:lnSpc>
            <a:defRPr b="1"/>
          </a:pPr>
          <a:r>
            <a:rPr lang="en-US"/>
            <a:t>Excel</a:t>
          </a:r>
          <a:endParaRPr lang="en-GB"/>
        </a:p>
      </dgm:t>
    </dgm:pt>
    <dgm:pt modelId="{1587A1E4-716C-48F4-833B-D8A357C9EF56}" type="parTrans" cxnId="{DAD2C387-4531-45F1-82D8-F67E4AC382ED}">
      <dgm:prSet/>
      <dgm:spPr/>
      <dgm:t>
        <a:bodyPr/>
        <a:lstStyle/>
        <a:p>
          <a:endParaRPr lang="en-GB"/>
        </a:p>
      </dgm:t>
    </dgm:pt>
    <dgm:pt modelId="{62746D81-CB17-4261-9AD4-E844733A9C0E}" type="sibTrans" cxnId="{DAD2C387-4531-45F1-82D8-F67E4AC382ED}">
      <dgm:prSet/>
      <dgm:spPr/>
      <dgm:t>
        <a:bodyPr/>
        <a:lstStyle/>
        <a:p>
          <a:endParaRPr lang="en-GB"/>
        </a:p>
      </dgm:t>
    </dgm:pt>
    <dgm:pt modelId="{7E1CAE28-48CD-4052-B090-D56BED63EF33}">
      <dgm:prSet phldrT="[Text]"/>
      <dgm:spPr/>
      <dgm:t>
        <a:bodyPr/>
        <a:lstStyle/>
        <a:p>
          <a:pPr>
            <a:lnSpc>
              <a:spcPct val="100000"/>
            </a:lnSpc>
          </a:pPr>
          <a:r>
            <a:rPr lang="en-US"/>
            <a:t>Removing and adding field + description for Data dictionary.</a:t>
          </a:r>
          <a:endParaRPr lang="en-GB"/>
        </a:p>
      </dgm:t>
    </dgm:pt>
    <dgm:pt modelId="{591B5EFE-7D55-4F73-B849-7F911860CD69}" type="parTrans" cxnId="{C20563B7-748F-4873-9025-E3745F12D676}">
      <dgm:prSet/>
      <dgm:spPr/>
      <dgm:t>
        <a:bodyPr/>
        <a:lstStyle/>
        <a:p>
          <a:endParaRPr lang="en-GB"/>
        </a:p>
      </dgm:t>
    </dgm:pt>
    <dgm:pt modelId="{F16AC522-9277-48A7-BBE2-0AC1BA838130}" type="sibTrans" cxnId="{C20563B7-748F-4873-9025-E3745F12D676}">
      <dgm:prSet/>
      <dgm:spPr/>
      <dgm:t>
        <a:bodyPr/>
        <a:lstStyle/>
        <a:p>
          <a:endParaRPr lang="en-GB"/>
        </a:p>
      </dgm:t>
    </dgm:pt>
    <dgm:pt modelId="{335B2BB7-6DF3-4FBB-A815-3E205D454AB3}">
      <dgm:prSet phldrT="[Text]"/>
      <dgm:spPr/>
      <dgm:t>
        <a:bodyPr/>
        <a:lstStyle/>
        <a:p>
          <a:pPr>
            <a:lnSpc>
              <a:spcPct val="100000"/>
            </a:lnSpc>
            <a:defRPr b="1"/>
          </a:pPr>
          <a:r>
            <a:rPr lang="en-US"/>
            <a:t>Power BI</a:t>
          </a:r>
          <a:endParaRPr lang="en-GB"/>
        </a:p>
      </dgm:t>
    </dgm:pt>
    <dgm:pt modelId="{F6825288-4790-4CBC-873A-9D548F07A439}" type="parTrans" cxnId="{74CE95AD-AC70-4C81-9A3D-4D2E312689FF}">
      <dgm:prSet/>
      <dgm:spPr/>
      <dgm:t>
        <a:bodyPr/>
        <a:lstStyle/>
        <a:p>
          <a:endParaRPr lang="en-GB"/>
        </a:p>
      </dgm:t>
    </dgm:pt>
    <dgm:pt modelId="{9C47FCF9-5308-4A90-84B5-7909EF9A4FF1}" type="sibTrans" cxnId="{74CE95AD-AC70-4C81-9A3D-4D2E312689FF}">
      <dgm:prSet/>
      <dgm:spPr/>
      <dgm:t>
        <a:bodyPr/>
        <a:lstStyle/>
        <a:p>
          <a:endParaRPr lang="en-GB"/>
        </a:p>
      </dgm:t>
    </dgm:pt>
    <dgm:pt modelId="{A91E8AEB-8998-43EA-9EFD-0BA458D9CB8D}">
      <dgm:prSet phldrT="[Text]"/>
      <dgm:spPr/>
      <dgm:t>
        <a:bodyPr/>
        <a:lstStyle/>
        <a:p>
          <a:pPr>
            <a:lnSpc>
              <a:spcPct val="100000"/>
            </a:lnSpc>
          </a:pPr>
          <a:r>
            <a:rPr lang="en-US"/>
            <a:t>Removing unwanted Columns</a:t>
          </a:r>
          <a:endParaRPr lang="en-GB"/>
        </a:p>
      </dgm:t>
    </dgm:pt>
    <dgm:pt modelId="{747C8172-73C2-4611-87D9-B134DD094339}" type="parTrans" cxnId="{A3DDCB2F-5E1F-4622-BF43-96D37421D746}">
      <dgm:prSet/>
      <dgm:spPr/>
      <dgm:t>
        <a:bodyPr/>
        <a:lstStyle/>
        <a:p>
          <a:endParaRPr lang="en-GB"/>
        </a:p>
      </dgm:t>
    </dgm:pt>
    <dgm:pt modelId="{D2B45BB0-827B-4FCF-80DE-2B035A823199}" type="sibTrans" cxnId="{A3DDCB2F-5E1F-4622-BF43-96D37421D746}">
      <dgm:prSet/>
      <dgm:spPr/>
      <dgm:t>
        <a:bodyPr/>
        <a:lstStyle/>
        <a:p>
          <a:endParaRPr lang="en-GB"/>
        </a:p>
      </dgm:t>
    </dgm:pt>
    <dgm:pt modelId="{0804890A-A798-4DA2-B988-D81F157D9A01}">
      <dgm:prSet phldrT="[Text]"/>
      <dgm:spPr/>
      <dgm:t>
        <a:bodyPr/>
        <a:lstStyle/>
        <a:p>
          <a:pPr>
            <a:lnSpc>
              <a:spcPct val="100000"/>
            </a:lnSpc>
          </a:pPr>
          <a:endParaRPr lang="en-GB" dirty="0"/>
        </a:p>
      </dgm:t>
    </dgm:pt>
    <dgm:pt modelId="{23467862-9755-484A-8DC5-6CCB8BA056FB}" type="parTrans" cxnId="{53C54273-F26A-4E70-B889-9FE62DD1F206}">
      <dgm:prSet/>
      <dgm:spPr/>
      <dgm:t>
        <a:bodyPr/>
        <a:lstStyle/>
        <a:p>
          <a:endParaRPr lang="en-GB"/>
        </a:p>
      </dgm:t>
    </dgm:pt>
    <dgm:pt modelId="{A63D6A72-111D-4C1B-9357-D638696CD99E}" type="sibTrans" cxnId="{53C54273-F26A-4E70-B889-9FE62DD1F206}">
      <dgm:prSet/>
      <dgm:spPr/>
      <dgm:t>
        <a:bodyPr/>
        <a:lstStyle/>
        <a:p>
          <a:endParaRPr lang="en-GB"/>
        </a:p>
      </dgm:t>
    </dgm:pt>
    <dgm:pt modelId="{7E458FB8-8AB5-4577-A523-9BC111E1920E}">
      <dgm:prSet phldrT="[Text]"/>
      <dgm:spPr/>
      <dgm:t>
        <a:bodyPr/>
        <a:lstStyle/>
        <a:p>
          <a:pPr>
            <a:lnSpc>
              <a:spcPct val="100000"/>
            </a:lnSpc>
          </a:pPr>
          <a:endParaRPr lang="en-GB" dirty="0"/>
        </a:p>
      </dgm:t>
    </dgm:pt>
    <dgm:pt modelId="{ED2DA3C7-7C77-432D-AC65-81924F847836}" type="parTrans" cxnId="{53C2897E-7994-4D01-A5C2-C049B1013032}">
      <dgm:prSet/>
      <dgm:spPr/>
      <dgm:t>
        <a:bodyPr/>
        <a:lstStyle/>
        <a:p>
          <a:endParaRPr lang="en-GB"/>
        </a:p>
      </dgm:t>
    </dgm:pt>
    <dgm:pt modelId="{A64AB179-34C2-4DFA-B015-DEE90C30F018}" type="sibTrans" cxnId="{53C2897E-7994-4D01-A5C2-C049B1013032}">
      <dgm:prSet/>
      <dgm:spPr/>
      <dgm:t>
        <a:bodyPr/>
        <a:lstStyle/>
        <a:p>
          <a:endParaRPr lang="en-GB"/>
        </a:p>
      </dgm:t>
    </dgm:pt>
    <dgm:pt modelId="{66F4EBEF-4BEB-47A6-93BD-D0486B89E463}">
      <dgm:prSet phldrT="[Text]"/>
      <dgm:spPr/>
      <dgm:t>
        <a:bodyPr/>
        <a:lstStyle/>
        <a:p>
          <a:pPr>
            <a:lnSpc>
              <a:spcPct val="100000"/>
            </a:lnSpc>
          </a:pPr>
          <a:endParaRPr lang="en-GB" dirty="0"/>
        </a:p>
      </dgm:t>
    </dgm:pt>
    <dgm:pt modelId="{4EA48291-6B89-4F1B-94EB-EC447F7C45D3}" type="parTrans" cxnId="{7CB85B2D-C99A-4ABA-85D3-BB45F1354CAC}">
      <dgm:prSet/>
      <dgm:spPr/>
      <dgm:t>
        <a:bodyPr/>
        <a:lstStyle/>
        <a:p>
          <a:endParaRPr lang="en-GB"/>
        </a:p>
      </dgm:t>
    </dgm:pt>
    <dgm:pt modelId="{360EBA11-11BA-4DA6-AD27-AF738B9AA2C0}" type="sibTrans" cxnId="{7CB85B2D-C99A-4ABA-85D3-BB45F1354CAC}">
      <dgm:prSet/>
      <dgm:spPr/>
      <dgm:t>
        <a:bodyPr/>
        <a:lstStyle/>
        <a:p>
          <a:endParaRPr lang="en-GB"/>
        </a:p>
      </dgm:t>
    </dgm:pt>
    <dgm:pt modelId="{F155D56E-5606-4A94-8ACF-540EF5EE7032}">
      <dgm:prSet phldrT="[Text]"/>
      <dgm:spPr/>
      <dgm:t>
        <a:bodyPr/>
        <a:lstStyle/>
        <a:p>
          <a:pPr>
            <a:lnSpc>
              <a:spcPct val="100000"/>
            </a:lnSpc>
          </a:pPr>
          <a:r>
            <a:rPr lang="en-US"/>
            <a:t>Replacing Null Values</a:t>
          </a:r>
          <a:endParaRPr lang="en-GB"/>
        </a:p>
      </dgm:t>
    </dgm:pt>
    <dgm:pt modelId="{E790A61B-F1B3-4945-8DA7-C0329DD5CFF4}" type="parTrans" cxnId="{225A72D2-04AF-4848-9685-9CDC14C70C83}">
      <dgm:prSet/>
      <dgm:spPr/>
      <dgm:t>
        <a:bodyPr/>
        <a:lstStyle/>
        <a:p>
          <a:endParaRPr lang="en-GB"/>
        </a:p>
      </dgm:t>
    </dgm:pt>
    <dgm:pt modelId="{0DF9630A-ABB4-4183-AEC6-71BD819534E6}" type="sibTrans" cxnId="{225A72D2-04AF-4848-9685-9CDC14C70C83}">
      <dgm:prSet/>
      <dgm:spPr/>
      <dgm:t>
        <a:bodyPr/>
        <a:lstStyle/>
        <a:p>
          <a:endParaRPr lang="en-GB"/>
        </a:p>
      </dgm:t>
    </dgm:pt>
    <dgm:pt modelId="{9853E5BC-3E76-4BC1-A460-2B37B8DE768C}">
      <dgm:prSet phldrT="[Text]"/>
      <dgm:spPr/>
      <dgm:t>
        <a:bodyPr/>
        <a:lstStyle/>
        <a:p>
          <a:pPr>
            <a:lnSpc>
              <a:spcPct val="100000"/>
            </a:lnSpc>
          </a:pPr>
          <a:r>
            <a:rPr lang="en-US"/>
            <a:t>Checking data types</a:t>
          </a:r>
          <a:endParaRPr lang="en-GB"/>
        </a:p>
      </dgm:t>
    </dgm:pt>
    <dgm:pt modelId="{ADD66CE8-6516-4630-AA90-43FD442C9936}" type="parTrans" cxnId="{84381288-11C1-48D0-83BC-BFF85402A158}">
      <dgm:prSet/>
      <dgm:spPr/>
      <dgm:t>
        <a:bodyPr/>
        <a:lstStyle/>
        <a:p>
          <a:endParaRPr lang="en-GB"/>
        </a:p>
      </dgm:t>
    </dgm:pt>
    <dgm:pt modelId="{8E95B883-7DFC-43CB-AB0C-D969988D9ED6}" type="sibTrans" cxnId="{84381288-11C1-48D0-83BC-BFF85402A158}">
      <dgm:prSet/>
      <dgm:spPr/>
      <dgm:t>
        <a:bodyPr/>
        <a:lstStyle/>
        <a:p>
          <a:endParaRPr lang="en-GB"/>
        </a:p>
      </dgm:t>
    </dgm:pt>
    <dgm:pt modelId="{0EF4DD19-55A2-4F74-8EE5-AD01EE2956EE}">
      <dgm:prSet phldrT="[Text]"/>
      <dgm:spPr/>
      <dgm:t>
        <a:bodyPr/>
        <a:lstStyle/>
        <a:p>
          <a:pPr>
            <a:lnSpc>
              <a:spcPct val="100000"/>
            </a:lnSpc>
          </a:pPr>
          <a:r>
            <a:rPr lang="en-US"/>
            <a:t>Renaming Columns</a:t>
          </a:r>
          <a:endParaRPr lang="en-GB"/>
        </a:p>
      </dgm:t>
    </dgm:pt>
    <dgm:pt modelId="{228CA16C-1DDC-4CA3-8DB8-68A11A4CB002}" type="parTrans" cxnId="{7367BB83-5407-4368-A959-7BAD0C635116}">
      <dgm:prSet/>
      <dgm:spPr/>
      <dgm:t>
        <a:bodyPr/>
        <a:lstStyle/>
        <a:p>
          <a:endParaRPr lang="en-GB"/>
        </a:p>
      </dgm:t>
    </dgm:pt>
    <dgm:pt modelId="{5C2B0731-4931-4435-A65A-83EA4D2B9E48}" type="sibTrans" cxnId="{7367BB83-5407-4368-A959-7BAD0C635116}">
      <dgm:prSet/>
      <dgm:spPr/>
      <dgm:t>
        <a:bodyPr/>
        <a:lstStyle/>
        <a:p>
          <a:endParaRPr lang="en-GB"/>
        </a:p>
      </dgm:t>
    </dgm:pt>
    <dgm:pt modelId="{48722DCA-7145-40DF-8E05-559E1971097A}">
      <dgm:prSet phldrT="[Text]"/>
      <dgm:spPr/>
      <dgm:t>
        <a:bodyPr/>
        <a:lstStyle/>
        <a:p>
          <a:pPr>
            <a:lnSpc>
              <a:spcPct val="100000"/>
            </a:lnSpc>
          </a:pPr>
          <a:r>
            <a:rPr lang="en-US"/>
            <a:t>Total , NA, JP, PAL, Other Sales</a:t>
          </a:r>
          <a:endParaRPr lang="en-GB"/>
        </a:p>
      </dgm:t>
    </dgm:pt>
    <dgm:pt modelId="{B6F8B68D-D27C-4986-8D5F-B618EC5FF6AB}" type="parTrans" cxnId="{C50BC53F-A8E4-4103-8094-FB91B33B6C02}">
      <dgm:prSet/>
      <dgm:spPr/>
      <dgm:t>
        <a:bodyPr/>
        <a:lstStyle/>
        <a:p>
          <a:endParaRPr lang="en-GB"/>
        </a:p>
      </dgm:t>
    </dgm:pt>
    <dgm:pt modelId="{736BBCA8-A020-4B90-86AE-1E9E4ED58253}" type="sibTrans" cxnId="{C50BC53F-A8E4-4103-8094-FB91B33B6C02}">
      <dgm:prSet/>
      <dgm:spPr/>
      <dgm:t>
        <a:bodyPr/>
        <a:lstStyle/>
        <a:p>
          <a:endParaRPr lang="en-GB"/>
        </a:p>
      </dgm:t>
    </dgm:pt>
    <dgm:pt modelId="{C8790521-48C8-4AC3-894F-8434F48B0F1A}" type="pres">
      <dgm:prSet presAssocID="{A97CF466-BF6E-4C47-9619-10071B3AD854}" presName="root" presStyleCnt="0">
        <dgm:presLayoutVars>
          <dgm:dir/>
          <dgm:resizeHandles val="exact"/>
        </dgm:presLayoutVars>
      </dgm:prSet>
      <dgm:spPr/>
    </dgm:pt>
    <dgm:pt modelId="{C3065F5A-A632-4C58-978E-C8476F268D44}" type="pres">
      <dgm:prSet presAssocID="{B45B010F-BFAB-40F8-8740-FF72BE6FF3A9}" presName="compNode" presStyleCnt="0"/>
      <dgm:spPr/>
    </dgm:pt>
    <dgm:pt modelId="{C1A940A1-246C-47F2-B087-398DD3D7452C}" type="pres">
      <dgm:prSet presAssocID="{B45B010F-BFAB-40F8-8740-FF72BE6FF3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CEA1A565-8F39-418A-BAA8-879FE44876F6}" type="pres">
      <dgm:prSet presAssocID="{B45B010F-BFAB-40F8-8740-FF72BE6FF3A9}" presName="iconSpace" presStyleCnt="0"/>
      <dgm:spPr/>
    </dgm:pt>
    <dgm:pt modelId="{8E59A098-C3AB-4F79-82D5-96779D7AD4E5}" type="pres">
      <dgm:prSet presAssocID="{B45B010F-BFAB-40F8-8740-FF72BE6FF3A9}" presName="parTx" presStyleLbl="revTx" presStyleIdx="0" presStyleCnt="4">
        <dgm:presLayoutVars>
          <dgm:chMax val="0"/>
          <dgm:chPref val="0"/>
        </dgm:presLayoutVars>
      </dgm:prSet>
      <dgm:spPr/>
    </dgm:pt>
    <dgm:pt modelId="{CACD0F54-2002-412D-B7B3-F4A6D8726BCA}" type="pres">
      <dgm:prSet presAssocID="{B45B010F-BFAB-40F8-8740-FF72BE6FF3A9}" presName="txSpace" presStyleCnt="0"/>
      <dgm:spPr/>
    </dgm:pt>
    <dgm:pt modelId="{CB5ADCD6-A038-4335-8667-158FA9C3300F}" type="pres">
      <dgm:prSet presAssocID="{B45B010F-BFAB-40F8-8740-FF72BE6FF3A9}" presName="desTx" presStyleLbl="revTx" presStyleIdx="1" presStyleCnt="4">
        <dgm:presLayoutVars/>
      </dgm:prSet>
      <dgm:spPr/>
    </dgm:pt>
    <dgm:pt modelId="{61E8ABFD-7398-4B3B-B8DD-2ABA3DF58598}" type="pres">
      <dgm:prSet presAssocID="{62746D81-CB17-4261-9AD4-E844733A9C0E}" presName="sibTrans" presStyleCnt="0"/>
      <dgm:spPr/>
    </dgm:pt>
    <dgm:pt modelId="{D3A84D45-199C-453F-B464-AB7ED02155AF}" type="pres">
      <dgm:prSet presAssocID="{335B2BB7-6DF3-4FBB-A815-3E205D454AB3}" presName="compNode" presStyleCnt="0"/>
      <dgm:spPr/>
    </dgm:pt>
    <dgm:pt modelId="{671BEF78-D1AE-48D5-9729-2C109E8B37A4}" type="pres">
      <dgm:prSet presAssocID="{335B2BB7-6DF3-4FBB-A815-3E205D454AB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k"/>
        </a:ext>
      </dgm:extLst>
    </dgm:pt>
    <dgm:pt modelId="{0819AF58-A6C6-48D0-8485-82D8FF44DEDD}" type="pres">
      <dgm:prSet presAssocID="{335B2BB7-6DF3-4FBB-A815-3E205D454AB3}" presName="iconSpace" presStyleCnt="0"/>
      <dgm:spPr/>
    </dgm:pt>
    <dgm:pt modelId="{8D6733D8-49A7-4C2B-88BF-9F246F797BDC}" type="pres">
      <dgm:prSet presAssocID="{335B2BB7-6DF3-4FBB-A815-3E205D454AB3}" presName="parTx" presStyleLbl="revTx" presStyleIdx="2" presStyleCnt="4">
        <dgm:presLayoutVars>
          <dgm:chMax val="0"/>
          <dgm:chPref val="0"/>
        </dgm:presLayoutVars>
      </dgm:prSet>
      <dgm:spPr/>
    </dgm:pt>
    <dgm:pt modelId="{D0257397-8B34-4C20-896E-99F28E3704BC}" type="pres">
      <dgm:prSet presAssocID="{335B2BB7-6DF3-4FBB-A815-3E205D454AB3}" presName="txSpace" presStyleCnt="0"/>
      <dgm:spPr/>
    </dgm:pt>
    <dgm:pt modelId="{9120E628-03A6-4488-93D8-208C5F6EFEEF}" type="pres">
      <dgm:prSet presAssocID="{335B2BB7-6DF3-4FBB-A815-3E205D454AB3}" presName="desTx" presStyleLbl="revTx" presStyleIdx="3" presStyleCnt="4">
        <dgm:presLayoutVars/>
      </dgm:prSet>
      <dgm:spPr/>
    </dgm:pt>
  </dgm:ptLst>
  <dgm:cxnLst>
    <dgm:cxn modelId="{5688EB16-3E8E-4CFE-B395-59BC6B340FD4}" type="presOf" srcId="{66F4EBEF-4BEB-47A6-93BD-D0486B89E463}" destId="{9120E628-03A6-4488-93D8-208C5F6EFEEF}" srcOrd="0" destOrd="6" presId="urn:microsoft.com/office/officeart/2018/5/layout/CenteredIconLabelDescriptionList"/>
    <dgm:cxn modelId="{44083C28-E44F-4C75-8E7D-016C2E9DB81B}" type="presOf" srcId="{7E458FB8-8AB5-4577-A523-9BC111E1920E}" destId="{9120E628-03A6-4488-93D8-208C5F6EFEEF}" srcOrd="0" destOrd="5" presId="urn:microsoft.com/office/officeart/2018/5/layout/CenteredIconLabelDescriptionList"/>
    <dgm:cxn modelId="{7CB85B2D-C99A-4ABA-85D3-BB45F1354CAC}" srcId="{335B2BB7-6DF3-4FBB-A815-3E205D454AB3}" destId="{66F4EBEF-4BEB-47A6-93BD-D0486B89E463}" srcOrd="6" destOrd="0" parTransId="{4EA48291-6B89-4F1B-94EB-EC447F7C45D3}" sibTransId="{360EBA11-11BA-4DA6-AD27-AF738B9AA2C0}"/>
    <dgm:cxn modelId="{A3DDCB2F-5E1F-4622-BF43-96D37421D746}" srcId="{335B2BB7-6DF3-4FBB-A815-3E205D454AB3}" destId="{A91E8AEB-8998-43EA-9EFD-0BA458D9CB8D}" srcOrd="0" destOrd="0" parTransId="{747C8172-73C2-4611-87D9-B134DD094339}" sibTransId="{D2B45BB0-827B-4FCF-80DE-2B035A823199}"/>
    <dgm:cxn modelId="{3D340035-DB69-43C5-853E-DAA41A70D761}" type="presOf" srcId="{B45B010F-BFAB-40F8-8740-FF72BE6FF3A9}" destId="{8E59A098-C3AB-4F79-82D5-96779D7AD4E5}" srcOrd="0" destOrd="0" presId="urn:microsoft.com/office/officeart/2018/5/layout/CenteredIconLabelDescriptionList"/>
    <dgm:cxn modelId="{C50BC53F-A8E4-4103-8094-FB91B33B6C02}" srcId="{335B2BB7-6DF3-4FBB-A815-3E205D454AB3}" destId="{48722DCA-7145-40DF-8E05-559E1971097A}" srcOrd="2" destOrd="0" parTransId="{B6F8B68D-D27C-4986-8D5F-B618EC5FF6AB}" sibTransId="{736BBCA8-A020-4B90-86AE-1E9E4ED58253}"/>
    <dgm:cxn modelId="{53C54273-F26A-4E70-B889-9FE62DD1F206}" srcId="{335B2BB7-6DF3-4FBB-A815-3E205D454AB3}" destId="{0804890A-A798-4DA2-B988-D81F157D9A01}" srcOrd="7" destOrd="0" parTransId="{23467862-9755-484A-8DC5-6CCB8BA056FB}" sibTransId="{A63D6A72-111D-4C1B-9357-D638696CD99E}"/>
    <dgm:cxn modelId="{53C2897E-7994-4D01-A5C2-C049B1013032}" srcId="{335B2BB7-6DF3-4FBB-A815-3E205D454AB3}" destId="{7E458FB8-8AB5-4577-A523-9BC111E1920E}" srcOrd="5" destOrd="0" parTransId="{ED2DA3C7-7C77-432D-AC65-81924F847836}" sibTransId="{A64AB179-34C2-4DFA-B015-DEE90C30F018}"/>
    <dgm:cxn modelId="{7367BB83-5407-4368-A959-7BAD0C635116}" srcId="{335B2BB7-6DF3-4FBB-A815-3E205D454AB3}" destId="{0EF4DD19-55A2-4F74-8EE5-AD01EE2956EE}" srcOrd="4" destOrd="0" parTransId="{228CA16C-1DDC-4CA3-8DB8-68A11A4CB002}" sibTransId="{5C2B0731-4931-4435-A65A-83EA4D2B9E48}"/>
    <dgm:cxn modelId="{DAD2C387-4531-45F1-82D8-F67E4AC382ED}" srcId="{A97CF466-BF6E-4C47-9619-10071B3AD854}" destId="{B45B010F-BFAB-40F8-8740-FF72BE6FF3A9}" srcOrd="0" destOrd="0" parTransId="{1587A1E4-716C-48F4-833B-D8A357C9EF56}" sibTransId="{62746D81-CB17-4261-9AD4-E844733A9C0E}"/>
    <dgm:cxn modelId="{84381288-11C1-48D0-83BC-BFF85402A158}" srcId="{335B2BB7-6DF3-4FBB-A815-3E205D454AB3}" destId="{9853E5BC-3E76-4BC1-A460-2B37B8DE768C}" srcOrd="3" destOrd="0" parTransId="{ADD66CE8-6516-4630-AA90-43FD442C9936}" sibTransId="{8E95B883-7DFC-43CB-AB0C-D969988D9ED6}"/>
    <dgm:cxn modelId="{AD54AE94-7077-4C3A-98E0-5D6651CC9283}" type="presOf" srcId="{7E1CAE28-48CD-4052-B090-D56BED63EF33}" destId="{CB5ADCD6-A038-4335-8667-158FA9C3300F}" srcOrd="0" destOrd="0" presId="urn:microsoft.com/office/officeart/2018/5/layout/CenteredIconLabelDescriptionList"/>
    <dgm:cxn modelId="{82B7489E-4639-4B2F-9C82-F77FE282DB7F}" type="presOf" srcId="{48722DCA-7145-40DF-8E05-559E1971097A}" destId="{9120E628-03A6-4488-93D8-208C5F6EFEEF}" srcOrd="0" destOrd="2" presId="urn:microsoft.com/office/officeart/2018/5/layout/CenteredIconLabelDescriptionList"/>
    <dgm:cxn modelId="{74CE95AD-AC70-4C81-9A3D-4D2E312689FF}" srcId="{A97CF466-BF6E-4C47-9619-10071B3AD854}" destId="{335B2BB7-6DF3-4FBB-A815-3E205D454AB3}" srcOrd="1" destOrd="0" parTransId="{F6825288-4790-4CBC-873A-9D548F07A439}" sibTransId="{9C47FCF9-5308-4A90-84B5-7909EF9A4FF1}"/>
    <dgm:cxn modelId="{C20563B7-748F-4873-9025-E3745F12D676}" srcId="{B45B010F-BFAB-40F8-8740-FF72BE6FF3A9}" destId="{7E1CAE28-48CD-4052-B090-D56BED63EF33}" srcOrd="0" destOrd="0" parTransId="{591B5EFE-7D55-4F73-B849-7F911860CD69}" sibTransId="{F16AC522-9277-48A7-BBE2-0AC1BA838130}"/>
    <dgm:cxn modelId="{11AEFEB7-06A2-4D14-8F23-D4A7EA6AAD54}" type="presOf" srcId="{F155D56E-5606-4A94-8ACF-540EF5EE7032}" destId="{9120E628-03A6-4488-93D8-208C5F6EFEEF}" srcOrd="0" destOrd="1" presId="urn:microsoft.com/office/officeart/2018/5/layout/CenteredIconLabelDescriptionList"/>
    <dgm:cxn modelId="{9FA263BC-074A-430B-BF36-B1AA7F494EB4}" type="presOf" srcId="{0804890A-A798-4DA2-B988-D81F157D9A01}" destId="{9120E628-03A6-4488-93D8-208C5F6EFEEF}" srcOrd="0" destOrd="7" presId="urn:microsoft.com/office/officeart/2018/5/layout/CenteredIconLabelDescriptionList"/>
    <dgm:cxn modelId="{C9DB80C3-C3DC-4AE7-A9AE-8FF087F99B9B}" type="presOf" srcId="{335B2BB7-6DF3-4FBB-A815-3E205D454AB3}" destId="{8D6733D8-49A7-4C2B-88BF-9F246F797BDC}" srcOrd="0" destOrd="0" presId="urn:microsoft.com/office/officeart/2018/5/layout/CenteredIconLabelDescriptionList"/>
    <dgm:cxn modelId="{F99814C8-7D0A-41C4-BEBD-44B57D1D180C}" type="presOf" srcId="{A91E8AEB-8998-43EA-9EFD-0BA458D9CB8D}" destId="{9120E628-03A6-4488-93D8-208C5F6EFEEF}" srcOrd="0" destOrd="0" presId="urn:microsoft.com/office/officeart/2018/5/layout/CenteredIconLabelDescriptionList"/>
    <dgm:cxn modelId="{225A72D2-04AF-4848-9685-9CDC14C70C83}" srcId="{335B2BB7-6DF3-4FBB-A815-3E205D454AB3}" destId="{F155D56E-5606-4A94-8ACF-540EF5EE7032}" srcOrd="1" destOrd="0" parTransId="{E790A61B-F1B3-4945-8DA7-C0329DD5CFF4}" sibTransId="{0DF9630A-ABB4-4183-AEC6-71BD819534E6}"/>
    <dgm:cxn modelId="{0F3C30E0-3378-45F2-87D1-81A4F0D2154F}" type="presOf" srcId="{A97CF466-BF6E-4C47-9619-10071B3AD854}" destId="{C8790521-48C8-4AC3-894F-8434F48B0F1A}" srcOrd="0" destOrd="0" presId="urn:microsoft.com/office/officeart/2018/5/layout/CenteredIconLabelDescriptionList"/>
    <dgm:cxn modelId="{EB87DAE0-1064-490B-82AA-3E6371EC3B17}" type="presOf" srcId="{9853E5BC-3E76-4BC1-A460-2B37B8DE768C}" destId="{9120E628-03A6-4488-93D8-208C5F6EFEEF}" srcOrd="0" destOrd="3" presId="urn:microsoft.com/office/officeart/2018/5/layout/CenteredIconLabelDescriptionList"/>
    <dgm:cxn modelId="{4DECDAFE-3E5C-4451-B979-04E21F21B0C0}" type="presOf" srcId="{0EF4DD19-55A2-4F74-8EE5-AD01EE2956EE}" destId="{9120E628-03A6-4488-93D8-208C5F6EFEEF}" srcOrd="0" destOrd="4" presId="urn:microsoft.com/office/officeart/2018/5/layout/CenteredIconLabelDescriptionList"/>
    <dgm:cxn modelId="{426E559F-EBBE-4063-A526-6ADEB48246FB}" type="presParOf" srcId="{C8790521-48C8-4AC3-894F-8434F48B0F1A}" destId="{C3065F5A-A632-4C58-978E-C8476F268D44}" srcOrd="0" destOrd="0" presId="urn:microsoft.com/office/officeart/2018/5/layout/CenteredIconLabelDescriptionList"/>
    <dgm:cxn modelId="{7F426709-F320-4E2F-AC6E-8FF564D4D3E5}" type="presParOf" srcId="{C3065F5A-A632-4C58-978E-C8476F268D44}" destId="{C1A940A1-246C-47F2-B087-398DD3D7452C}" srcOrd="0" destOrd="0" presId="urn:microsoft.com/office/officeart/2018/5/layout/CenteredIconLabelDescriptionList"/>
    <dgm:cxn modelId="{F6B53070-1809-4FD3-A830-53EBF04BC5A4}" type="presParOf" srcId="{C3065F5A-A632-4C58-978E-C8476F268D44}" destId="{CEA1A565-8F39-418A-BAA8-879FE44876F6}" srcOrd="1" destOrd="0" presId="urn:microsoft.com/office/officeart/2018/5/layout/CenteredIconLabelDescriptionList"/>
    <dgm:cxn modelId="{2DDEFAF0-EDCB-4257-8491-9DE197F385D7}" type="presParOf" srcId="{C3065F5A-A632-4C58-978E-C8476F268D44}" destId="{8E59A098-C3AB-4F79-82D5-96779D7AD4E5}" srcOrd="2" destOrd="0" presId="urn:microsoft.com/office/officeart/2018/5/layout/CenteredIconLabelDescriptionList"/>
    <dgm:cxn modelId="{2CEE0641-BCDF-4B30-8898-3FB97F5D0C31}" type="presParOf" srcId="{C3065F5A-A632-4C58-978E-C8476F268D44}" destId="{CACD0F54-2002-412D-B7B3-F4A6D8726BCA}" srcOrd="3" destOrd="0" presId="urn:microsoft.com/office/officeart/2018/5/layout/CenteredIconLabelDescriptionList"/>
    <dgm:cxn modelId="{41387A83-EAC9-4E08-93F1-EAF2C3B35369}" type="presParOf" srcId="{C3065F5A-A632-4C58-978E-C8476F268D44}" destId="{CB5ADCD6-A038-4335-8667-158FA9C3300F}" srcOrd="4" destOrd="0" presId="urn:microsoft.com/office/officeart/2018/5/layout/CenteredIconLabelDescriptionList"/>
    <dgm:cxn modelId="{E1EB0153-717E-48CB-B60A-0C674C3FCA60}" type="presParOf" srcId="{C8790521-48C8-4AC3-894F-8434F48B0F1A}" destId="{61E8ABFD-7398-4B3B-B8DD-2ABA3DF58598}" srcOrd="1" destOrd="0" presId="urn:microsoft.com/office/officeart/2018/5/layout/CenteredIconLabelDescriptionList"/>
    <dgm:cxn modelId="{5FFB3BFF-9747-4684-AA0C-5334486A9306}" type="presParOf" srcId="{C8790521-48C8-4AC3-894F-8434F48B0F1A}" destId="{D3A84D45-199C-453F-B464-AB7ED02155AF}" srcOrd="2" destOrd="0" presId="urn:microsoft.com/office/officeart/2018/5/layout/CenteredIconLabelDescriptionList"/>
    <dgm:cxn modelId="{79E1B9F9-9519-46AC-BC1E-8D31CD3E64D1}" type="presParOf" srcId="{D3A84D45-199C-453F-B464-AB7ED02155AF}" destId="{671BEF78-D1AE-48D5-9729-2C109E8B37A4}" srcOrd="0" destOrd="0" presId="urn:microsoft.com/office/officeart/2018/5/layout/CenteredIconLabelDescriptionList"/>
    <dgm:cxn modelId="{6D10BF31-268C-4A12-BEC9-4E3EEF2CA944}" type="presParOf" srcId="{D3A84D45-199C-453F-B464-AB7ED02155AF}" destId="{0819AF58-A6C6-48D0-8485-82D8FF44DEDD}" srcOrd="1" destOrd="0" presId="urn:microsoft.com/office/officeart/2018/5/layout/CenteredIconLabelDescriptionList"/>
    <dgm:cxn modelId="{F458E1F7-8477-4D5A-BE9C-D516031C4D24}" type="presParOf" srcId="{D3A84D45-199C-453F-B464-AB7ED02155AF}" destId="{8D6733D8-49A7-4C2B-88BF-9F246F797BDC}" srcOrd="2" destOrd="0" presId="urn:microsoft.com/office/officeart/2018/5/layout/CenteredIconLabelDescriptionList"/>
    <dgm:cxn modelId="{E05BE41D-48B7-4B62-834C-9EC9EBBCD726}" type="presParOf" srcId="{D3A84D45-199C-453F-B464-AB7ED02155AF}" destId="{D0257397-8B34-4C20-896E-99F28E3704BC}" srcOrd="3" destOrd="0" presId="urn:microsoft.com/office/officeart/2018/5/layout/CenteredIconLabelDescriptionList"/>
    <dgm:cxn modelId="{CAD3BCBE-F42D-459C-8576-C604D3156836}" type="presParOf" srcId="{D3A84D45-199C-453F-B464-AB7ED02155AF}" destId="{9120E628-03A6-4488-93D8-208C5F6EFEE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B37713-6886-4D06-834D-EC68581AAFE8}"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GB"/>
        </a:p>
      </dgm:t>
    </dgm:pt>
    <dgm:pt modelId="{29A1F675-CE51-48BA-AF25-31BB5CA42BD1}">
      <dgm:prSet/>
      <dgm:spPr/>
      <dgm:t>
        <a:bodyPr/>
        <a:lstStyle/>
        <a:p>
          <a:r>
            <a:rPr lang="en-US" dirty="0"/>
            <a:t>In-Scope</a:t>
          </a:r>
        </a:p>
      </dgm:t>
    </dgm:pt>
    <dgm:pt modelId="{81BFE35A-3AC9-4E11-A398-1D0A1F770553}" type="parTrans" cxnId="{471CCCA4-E55A-4631-ABC0-E2265D1D6B4B}">
      <dgm:prSet/>
      <dgm:spPr/>
      <dgm:t>
        <a:bodyPr/>
        <a:lstStyle/>
        <a:p>
          <a:endParaRPr lang="en-GB"/>
        </a:p>
      </dgm:t>
    </dgm:pt>
    <dgm:pt modelId="{7ECA0BA9-488F-419C-B9DD-FEC87DD3693F}" type="sibTrans" cxnId="{471CCCA4-E55A-4631-ABC0-E2265D1D6B4B}">
      <dgm:prSet/>
      <dgm:spPr/>
      <dgm:t>
        <a:bodyPr/>
        <a:lstStyle/>
        <a:p>
          <a:endParaRPr lang="en-GB"/>
        </a:p>
      </dgm:t>
    </dgm:pt>
    <dgm:pt modelId="{B20ABF5F-E9FB-4203-8F69-F64EFAADB2A2}" type="pres">
      <dgm:prSet presAssocID="{61B37713-6886-4D06-834D-EC68581AAFE8}" presName="linear" presStyleCnt="0">
        <dgm:presLayoutVars>
          <dgm:animLvl val="lvl"/>
          <dgm:resizeHandles val="exact"/>
        </dgm:presLayoutVars>
      </dgm:prSet>
      <dgm:spPr/>
    </dgm:pt>
    <dgm:pt modelId="{47A19FBA-F147-4888-B6C9-BCECF03237A7}" type="pres">
      <dgm:prSet presAssocID="{29A1F675-CE51-48BA-AF25-31BB5CA42BD1}" presName="parentText" presStyleLbl="node1" presStyleIdx="0" presStyleCnt="1" custLinFactY="117582" custLinFactNeighborX="48674" custLinFactNeighborY="200000">
        <dgm:presLayoutVars>
          <dgm:chMax val="0"/>
          <dgm:bulletEnabled val="1"/>
        </dgm:presLayoutVars>
      </dgm:prSet>
      <dgm:spPr/>
    </dgm:pt>
  </dgm:ptLst>
  <dgm:cxnLst>
    <dgm:cxn modelId="{0C452F09-7E69-4D29-B325-09974AC2F1EC}" type="presOf" srcId="{61B37713-6886-4D06-834D-EC68581AAFE8}" destId="{B20ABF5F-E9FB-4203-8F69-F64EFAADB2A2}" srcOrd="0" destOrd="0" presId="urn:microsoft.com/office/officeart/2005/8/layout/vList2"/>
    <dgm:cxn modelId="{A78C1428-3995-46AC-A814-9F4ABD4A947B}" type="presOf" srcId="{29A1F675-CE51-48BA-AF25-31BB5CA42BD1}" destId="{47A19FBA-F147-4888-B6C9-BCECF03237A7}" srcOrd="0" destOrd="0" presId="urn:microsoft.com/office/officeart/2005/8/layout/vList2"/>
    <dgm:cxn modelId="{471CCCA4-E55A-4631-ABC0-E2265D1D6B4B}" srcId="{61B37713-6886-4D06-834D-EC68581AAFE8}" destId="{29A1F675-CE51-48BA-AF25-31BB5CA42BD1}" srcOrd="0" destOrd="0" parTransId="{81BFE35A-3AC9-4E11-A398-1D0A1F770553}" sibTransId="{7ECA0BA9-488F-419C-B9DD-FEC87DD3693F}"/>
    <dgm:cxn modelId="{967C9264-EBDD-4689-B06C-73F946D5DA1C}" type="presParOf" srcId="{B20ABF5F-E9FB-4203-8F69-F64EFAADB2A2}" destId="{47A19FBA-F147-4888-B6C9-BCECF03237A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085676-4832-4E49-B758-FD968E26A505}" type="doc">
      <dgm:prSet loTypeId="urn:microsoft.com/office/officeart/2005/8/layout/vList2" loCatId="list" qsTypeId="urn:microsoft.com/office/officeart/2005/8/quickstyle/3d2" qsCatId="3D" csTypeId="urn:microsoft.com/office/officeart/2005/8/colors/accent1_2" csCatId="accent1"/>
      <dgm:spPr/>
      <dgm:t>
        <a:bodyPr/>
        <a:lstStyle/>
        <a:p>
          <a:endParaRPr lang="en-GB"/>
        </a:p>
      </dgm:t>
    </dgm:pt>
    <dgm:pt modelId="{AD2C50B6-502D-4BF0-B511-FB89FBEC9CE4}">
      <dgm:prSet/>
      <dgm:spPr/>
      <dgm:t>
        <a:bodyPr/>
        <a:lstStyle/>
        <a:p>
          <a:r>
            <a:rPr lang="en-US" dirty="0"/>
            <a:t>Out-Scope</a:t>
          </a:r>
          <a:endParaRPr lang="en-GB" dirty="0"/>
        </a:p>
      </dgm:t>
    </dgm:pt>
    <dgm:pt modelId="{F92AA592-4779-41AA-A0D2-06D9029D86A5}" type="parTrans" cxnId="{F01BB7B3-7C1A-4139-9CC5-38510732FCBB}">
      <dgm:prSet/>
      <dgm:spPr/>
      <dgm:t>
        <a:bodyPr/>
        <a:lstStyle/>
        <a:p>
          <a:endParaRPr lang="en-GB"/>
        </a:p>
      </dgm:t>
    </dgm:pt>
    <dgm:pt modelId="{F3749B86-CC0C-4707-A306-8E774EC932A4}" type="sibTrans" cxnId="{F01BB7B3-7C1A-4139-9CC5-38510732FCBB}">
      <dgm:prSet/>
      <dgm:spPr/>
      <dgm:t>
        <a:bodyPr/>
        <a:lstStyle/>
        <a:p>
          <a:endParaRPr lang="en-GB"/>
        </a:p>
      </dgm:t>
    </dgm:pt>
    <dgm:pt modelId="{791A3F76-39A3-4A4A-A38A-BA7A5DFB0717}" type="pres">
      <dgm:prSet presAssocID="{85085676-4832-4E49-B758-FD968E26A505}" presName="linear" presStyleCnt="0">
        <dgm:presLayoutVars>
          <dgm:animLvl val="lvl"/>
          <dgm:resizeHandles val="exact"/>
        </dgm:presLayoutVars>
      </dgm:prSet>
      <dgm:spPr/>
    </dgm:pt>
    <dgm:pt modelId="{FBEDA973-0241-4A67-B529-B02F676D884E}" type="pres">
      <dgm:prSet presAssocID="{AD2C50B6-502D-4BF0-B511-FB89FBEC9CE4}" presName="parentText" presStyleLbl="node1" presStyleIdx="0" presStyleCnt="1">
        <dgm:presLayoutVars>
          <dgm:chMax val="0"/>
          <dgm:bulletEnabled val="1"/>
        </dgm:presLayoutVars>
      </dgm:prSet>
      <dgm:spPr/>
    </dgm:pt>
  </dgm:ptLst>
  <dgm:cxnLst>
    <dgm:cxn modelId="{682A360C-1919-4840-950F-E34740426AE4}" type="presOf" srcId="{85085676-4832-4E49-B758-FD968E26A505}" destId="{791A3F76-39A3-4A4A-A38A-BA7A5DFB0717}" srcOrd="0" destOrd="0" presId="urn:microsoft.com/office/officeart/2005/8/layout/vList2"/>
    <dgm:cxn modelId="{F01BB7B3-7C1A-4139-9CC5-38510732FCBB}" srcId="{85085676-4832-4E49-B758-FD968E26A505}" destId="{AD2C50B6-502D-4BF0-B511-FB89FBEC9CE4}" srcOrd="0" destOrd="0" parTransId="{F92AA592-4779-41AA-A0D2-06D9029D86A5}" sibTransId="{F3749B86-CC0C-4707-A306-8E774EC932A4}"/>
    <dgm:cxn modelId="{419C22BA-FCEC-48D5-8812-64B0774373F8}" type="presOf" srcId="{AD2C50B6-502D-4BF0-B511-FB89FBEC9CE4}" destId="{FBEDA973-0241-4A67-B529-B02F676D884E}" srcOrd="0" destOrd="0" presId="urn:microsoft.com/office/officeart/2005/8/layout/vList2"/>
    <dgm:cxn modelId="{8E7B42A6-F1E6-4403-A33B-AAB6B8997EAE}" type="presParOf" srcId="{791A3F76-39A3-4A4A-A38A-BA7A5DFB0717}" destId="{FBEDA973-0241-4A67-B529-B02F676D884E}"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940A1-246C-47F2-B087-398DD3D7452C}">
      <dsp:nvSpPr>
        <dsp:cNvPr id="0" name=""/>
        <dsp:cNvSpPr/>
      </dsp:nvSpPr>
      <dsp:spPr>
        <a:xfrm>
          <a:off x="2173131" y="402426"/>
          <a:ext cx="1510523" cy="1220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A098-C3AB-4F79-82D5-96779D7AD4E5}">
      <dsp:nvSpPr>
        <dsp:cNvPr id="0" name=""/>
        <dsp:cNvSpPr/>
      </dsp:nvSpPr>
      <dsp:spPr>
        <a:xfrm>
          <a:off x="770502" y="1768671"/>
          <a:ext cx="4315781" cy="523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a:t>Excel</a:t>
          </a:r>
          <a:endParaRPr lang="en-GB" sz="3300" kern="1200"/>
        </a:p>
      </dsp:txBody>
      <dsp:txXfrm>
        <a:off x="770502" y="1768671"/>
        <a:ext cx="4315781" cy="523098"/>
      </dsp:txXfrm>
    </dsp:sp>
    <dsp:sp modelId="{CB5ADCD6-A038-4335-8667-158FA9C3300F}">
      <dsp:nvSpPr>
        <dsp:cNvPr id="0" name=""/>
        <dsp:cNvSpPr/>
      </dsp:nvSpPr>
      <dsp:spPr>
        <a:xfrm>
          <a:off x="770502" y="2359528"/>
          <a:ext cx="4315781" cy="1430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Removing and adding field + description for Data dictionary.</a:t>
          </a:r>
          <a:endParaRPr lang="en-GB" sz="1700" kern="1200"/>
        </a:p>
      </dsp:txBody>
      <dsp:txXfrm>
        <a:off x="770502" y="2359528"/>
        <a:ext cx="4315781" cy="1430850"/>
      </dsp:txXfrm>
    </dsp:sp>
    <dsp:sp modelId="{671BEF78-D1AE-48D5-9729-2C109E8B37A4}">
      <dsp:nvSpPr>
        <dsp:cNvPr id="0" name=""/>
        <dsp:cNvSpPr/>
      </dsp:nvSpPr>
      <dsp:spPr>
        <a:xfrm>
          <a:off x="7244174" y="402426"/>
          <a:ext cx="1510523" cy="1220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6733D8-49A7-4C2B-88BF-9F246F797BDC}">
      <dsp:nvSpPr>
        <dsp:cNvPr id="0" name=""/>
        <dsp:cNvSpPr/>
      </dsp:nvSpPr>
      <dsp:spPr>
        <a:xfrm>
          <a:off x="5841545" y="1768671"/>
          <a:ext cx="4315781" cy="523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b="1"/>
          </a:pPr>
          <a:r>
            <a:rPr lang="en-US" sz="3300" kern="1200"/>
            <a:t>Power BI</a:t>
          </a:r>
          <a:endParaRPr lang="en-GB" sz="3300" kern="1200"/>
        </a:p>
      </dsp:txBody>
      <dsp:txXfrm>
        <a:off x="5841545" y="1768671"/>
        <a:ext cx="4315781" cy="523098"/>
      </dsp:txXfrm>
    </dsp:sp>
    <dsp:sp modelId="{9120E628-03A6-4488-93D8-208C5F6EFEEF}">
      <dsp:nvSpPr>
        <dsp:cNvPr id="0" name=""/>
        <dsp:cNvSpPr/>
      </dsp:nvSpPr>
      <dsp:spPr>
        <a:xfrm>
          <a:off x="5841545" y="2359528"/>
          <a:ext cx="4315781" cy="1430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Removing unwanted Columns</a:t>
          </a:r>
          <a:endParaRPr lang="en-GB" sz="1700" kern="1200"/>
        </a:p>
        <a:p>
          <a:pPr marL="0" lvl="0" indent="0" algn="ctr" defTabSz="755650">
            <a:lnSpc>
              <a:spcPct val="100000"/>
            </a:lnSpc>
            <a:spcBef>
              <a:spcPct val="0"/>
            </a:spcBef>
            <a:spcAft>
              <a:spcPct val="35000"/>
            </a:spcAft>
            <a:buNone/>
          </a:pPr>
          <a:r>
            <a:rPr lang="en-US" sz="1700" kern="1200"/>
            <a:t>Replacing Null Values</a:t>
          </a:r>
          <a:endParaRPr lang="en-GB" sz="1700" kern="1200"/>
        </a:p>
        <a:p>
          <a:pPr marL="0" lvl="0" indent="0" algn="ctr" defTabSz="755650">
            <a:lnSpc>
              <a:spcPct val="100000"/>
            </a:lnSpc>
            <a:spcBef>
              <a:spcPct val="0"/>
            </a:spcBef>
            <a:spcAft>
              <a:spcPct val="35000"/>
            </a:spcAft>
            <a:buNone/>
          </a:pPr>
          <a:r>
            <a:rPr lang="en-US" sz="1700" kern="1200"/>
            <a:t>Total , NA, JP, PAL, Other Sales</a:t>
          </a:r>
          <a:endParaRPr lang="en-GB" sz="1700" kern="1200"/>
        </a:p>
        <a:p>
          <a:pPr marL="0" lvl="0" indent="0" algn="ctr" defTabSz="755650">
            <a:lnSpc>
              <a:spcPct val="100000"/>
            </a:lnSpc>
            <a:spcBef>
              <a:spcPct val="0"/>
            </a:spcBef>
            <a:spcAft>
              <a:spcPct val="35000"/>
            </a:spcAft>
            <a:buNone/>
          </a:pPr>
          <a:r>
            <a:rPr lang="en-US" sz="1700" kern="1200"/>
            <a:t>Checking data types</a:t>
          </a:r>
          <a:endParaRPr lang="en-GB" sz="1700" kern="1200"/>
        </a:p>
        <a:p>
          <a:pPr marL="0" lvl="0" indent="0" algn="ctr" defTabSz="755650">
            <a:lnSpc>
              <a:spcPct val="100000"/>
            </a:lnSpc>
            <a:spcBef>
              <a:spcPct val="0"/>
            </a:spcBef>
            <a:spcAft>
              <a:spcPct val="35000"/>
            </a:spcAft>
            <a:buNone/>
          </a:pPr>
          <a:r>
            <a:rPr lang="en-US" sz="1700" kern="1200"/>
            <a:t>Renaming Columns</a:t>
          </a:r>
          <a:endParaRPr lang="en-GB" sz="1700" kern="1200"/>
        </a:p>
        <a:p>
          <a:pPr marL="0" lvl="0" indent="0" algn="ctr" defTabSz="755650">
            <a:lnSpc>
              <a:spcPct val="100000"/>
            </a:lnSpc>
            <a:spcBef>
              <a:spcPct val="0"/>
            </a:spcBef>
            <a:spcAft>
              <a:spcPct val="35000"/>
            </a:spcAft>
            <a:buNone/>
          </a:pPr>
          <a:endParaRPr lang="en-GB" sz="1700" kern="1200" dirty="0"/>
        </a:p>
        <a:p>
          <a:pPr marL="0" lvl="0" indent="0" algn="ctr" defTabSz="755650">
            <a:lnSpc>
              <a:spcPct val="100000"/>
            </a:lnSpc>
            <a:spcBef>
              <a:spcPct val="0"/>
            </a:spcBef>
            <a:spcAft>
              <a:spcPct val="35000"/>
            </a:spcAft>
            <a:buNone/>
          </a:pPr>
          <a:endParaRPr lang="en-GB" sz="1700" kern="1200" dirty="0"/>
        </a:p>
        <a:p>
          <a:pPr marL="0" lvl="0" indent="0" algn="ctr" defTabSz="755650">
            <a:lnSpc>
              <a:spcPct val="100000"/>
            </a:lnSpc>
            <a:spcBef>
              <a:spcPct val="0"/>
            </a:spcBef>
            <a:spcAft>
              <a:spcPct val="35000"/>
            </a:spcAft>
            <a:buNone/>
          </a:pPr>
          <a:endParaRPr lang="en-GB" sz="1700" kern="1200" dirty="0"/>
        </a:p>
      </dsp:txBody>
      <dsp:txXfrm>
        <a:off x="5841545" y="2359528"/>
        <a:ext cx="4315781" cy="1430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19FBA-F147-4888-B6C9-BCECF03237A7}">
      <dsp:nvSpPr>
        <dsp:cNvPr id="0" name=""/>
        <dsp:cNvSpPr/>
      </dsp:nvSpPr>
      <dsp:spPr>
        <a:xfrm>
          <a:off x="0" y="7250"/>
          <a:ext cx="2945219" cy="51597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In-Scope</a:t>
          </a:r>
        </a:p>
      </dsp:txBody>
      <dsp:txXfrm>
        <a:off x="25188" y="32438"/>
        <a:ext cx="2894843" cy="4655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EDA973-0241-4A67-B529-B02F676D884E}">
      <dsp:nvSpPr>
        <dsp:cNvPr id="0" name=""/>
        <dsp:cNvSpPr/>
      </dsp:nvSpPr>
      <dsp:spPr>
        <a:xfrm>
          <a:off x="0" y="3625"/>
          <a:ext cx="2945219" cy="51597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Out-Scope</a:t>
          </a:r>
          <a:endParaRPr lang="en-GB" sz="2100" kern="1200" dirty="0"/>
        </a:p>
      </dsp:txBody>
      <dsp:txXfrm>
        <a:off x="25188" y="28813"/>
        <a:ext cx="2894843" cy="465594"/>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FD528-94D6-44F1-AAF4-6A6B1870D5A7}" type="datetimeFigureOut">
              <a:rPr lang="en-GB" smtClean="0"/>
              <a:t>09/07/2024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662B4-B4A6-4ECD-BA51-9EE0EEE2F8CE}" type="slidenum">
              <a:rPr lang="en-GB" smtClean="0"/>
              <a:t>‹#›</a:t>
            </a:fld>
            <a:endParaRPr lang="en-GB"/>
          </a:p>
        </p:txBody>
      </p:sp>
    </p:spTree>
    <p:extLst>
      <p:ext uri="{BB962C8B-B14F-4D97-AF65-F5344CB8AC3E}">
        <p14:creationId xmlns:p14="http://schemas.microsoft.com/office/powerpoint/2010/main" val="109329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gg sans"/>
              </a:rPr>
              <a:t>Good Afternoon, my name is </a:t>
            </a:r>
            <a:r>
              <a:rPr lang="en-US" b="0" i="0" dirty="0" err="1">
                <a:effectLst/>
                <a:latin typeface="gg sans"/>
              </a:rPr>
              <a:t>joo</a:t>
            </a:r>
            <a:r>
              <a:rPr lang="en-US" b="0" i="0" dirty="0">
                <a:effectLst/>
                <a:latin typeface="gg sans"/>
              </a:rPr>
              <a:t> meng you can call me jay for short. I will be leading this presentation on global video game sales analysis looking into the past, present and future of the gaming industry</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1</a:t>
            </a:fld>
            <a:endParaRPr lang="en-GB"/>
          </a:p>
        </p:txBody>
      </p:sp>
    </p:spTree>
    <p:extLst>
      <p:ext uri="{BB962C8B-B14F-4D97-AF65-F5344CB8AC3E}">
        <p14:creationId xmlns:p14="http://schemas.microsoft.com/office/powerpoint/2010/main" val="2121584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to understand the cyclical movement of video game sales, we duplicated the release date column and changed its date formatting to show its release by quarter, this would show us a visual breakdown on when a game was published and its sales on release</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11</a:t>
            </a:fld>
            <a:endParaRPr lang="en-GB"/>
          </a:p>
        </p:txBody>
      </p:sp>
    </p:spTree>
    <p:extLst>
      <p:ext uri="{BB962C8B-B14F-4D97-AF65-F5344CB8AC3E}">
        <p14:creationId xmlns:p14="http://schemas.microsoft.com/office/powerpoint/2010/main" val="2334689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in this slide, we simply changed the numerical values to reflect its season</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12</a:t>
            </a:fld>
            <a:endParaRPr lang="en-GB"/>
          </a:p>
        </p:txBody>
      </p:sp>
    </p:spTree>
    <p:extLst>
      <p:ext uri="{BB962C8B-B14F-4D97-AF65-F5344CB8AC3E}">
        <p14:creationId xmlns:p14="http://schemas.microsoft.com/office/powerpoint/2010/main" val="1907252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to derive insights which can benefit game developers and publishers by pinpointing successful strategies and new opportunities in the global gaming market.</a:t>
            </a:r>
          </a:p>
          <a:p>
            <a:endParaRPr lang="en-US" dirty="0"/>
          </a:p>
          <a:p>
            <a:r>
              <a:rPr lang="en-US" dirty="0"/>
              <a:t>Before performing data analysis we need to understand </a:t>
            </a:r>
            <a:r>
              <a:rPr lang="en-US" dirty="0" err="1"/>
              <a:t>whats</a:t>
            </a:r>
            <a:r>
              <a:rPr lang="en-US" dirty="0"/>
              <a:t> in and out of scope of the data </a:t>
            </a:r>
            <a:r>
              <a:rPr lang="en-US" dirty="0" err="1"/>
              <a:t>analysed</a:t>
            </a:r>
            <a:r>
              <a:rPr lang="en-US" dirty="0"/>
              <a:t>. </a:t>
            </a:r>
          </a:p>
          <a:p>
            <a:endParaRPr lang="en-US" dirty="0"/>
          </a:p>
          <a:p>
            <a:pPr algn="l" fontAlgn="base"/>
            <a:r>
              <a:rPr lang="en-US" b="1" i="0" cap="all" dirty="0">
                <a:solidFill>
                  <a:srgbClr val="0F2741"/>
                </a:solidFill>
                <a:effectLst/>
                <a:highlight>
                  <a:srgbClr val="FFFFFF"/>
                </a:highlight>
                <a:latin typeface="Open Sans" panose="020B0606030504020204" pitchFamily="34" charset="0"/>
              </a:rPr>
              <a:t> IN-the scope are </a:t>
            </a:r>
            <a:r>
              <a:rPr lang="en-US" b="0" i="0" dirty="0">
                <a:solidFill>
                  <a:srgbClr val="455F7C"/>
                </a:solidFill>
                <a:effectLst/>
                <a:highlight>
                  <a:srgbClr val="FFFFFF"/>
                </a:highlight>
                <a:latin typeface="Open Sans" panose="020B0606030504020204" pitchFamily="34" charset="0"/>
              </a:rPr>
              <a:t>Video games purchased in retail stores such as Game Stop, Walmart, and Target and online such as on Amazon</a:t>
            </a:r>
          </a:p>
          <a:p>
            <a:pPr algn="l" fontAlgn="base"/>
            <a:r>
              <a:rPr lang="en-US" b="1" i="0" cap="all" dirty="0" err="1">
                <a:solidFill>
                  <a:srgbClr val="0F2741"/>
                </a:solidFill>
                <a:effectLst/>
                <a:highlight>
                  <a:srgbClr val="FFFFFF"/>
                </a:highlight>
                <a:latin typeface="Open Sans" panose="020B0606030504020204" pitchFamily="34" charset="0"/>
              </a:rPr>
              <a:t>whats</a:t>
            </a:r>
            <a:r>
              <a:rPr lang="en-US" b="1" i="0" cap="all" dirty="0">
                <a:solidFill>
                  <a:srgbClr val="0F2741"/>
                </a:solidFill>
                <a:effectLst/>
                <a:highlight>
                  <a:srgbClr val="FFFFFF"/>
                </a:highlight>
                <a:latin typeface="Open Sans" panose="020B0606030504020204" pitchFamily="34" charset="0"/>
              </a:rPr>
              <a:t> OUT-OF-SCOPE which is not included in the dataset are </a:t>
            </a:r>
            <a:r>
              <a:rPr lang="en-US" b="0" i="0" dirty="0">
                <a:solidFill>
                  <a:srgbClr val="455F7C"/>
                </a:solidFill>
                <a:effectLst/>
                <a:highlight>
                  <a:srgbClr val="FFFFFF"/>
                </a:highlight>
                <a:latin typeface="Open Sans" panose="020B0606030504020204" pitchFamily="34" charset="0"/>
              </a:rPr>
              <a:t>Games purchased via the internet such as Steam, Origin, Blizzard’s Battle.net, Xbox Games Store, PlayStation Store, and Nintendo Shop for consoles</a:t>
            </a:r>
            <a:br>
              <a:rPr lang="en-US" b="0" i="0" dirty="0">
                <a:solidFill>
                  <a:srgbClr val="455F7C"/>
                </a:solidFill>
                <a:effectLst/>
                <a:highlight>
                  <a:srgbClr val="FFFFFF"/>
                </a:highlight>
                <a:latin typeface="Open Sans" panose="020B0606030504020204" pitchFamily="34" charset="0"/>
              </a:rPr>
            </a:br>
            <a:endParaRPr lang="en-US" dirty="0"/>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14</a:t>
            </a:fld>
            <a:endParaRPr lang="en-GB"/>
          </a:p>
        </p:txBody>
      </p:sp>
    </p:spTree>
    <p:extLst>
      <p:ext uri="{BB962C8B-B14F-4D97-AF65-F5344CB8AC3E}">
        <p14:creationId xmlns:p14="http://schemas.microsoft.com/office/powerpoint/2010/main" val="3402763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None/>
            </a:pPr>
            <a:r>
              <a:rPr lang="en-US" b="0" i="0" dirty="0">
                <a:solidFill>
                  <a:srgbClr val="000000"/>
                </a:solidFill>
                <a:effectLst/>
                <a:latin typeface="inherit"/>
              </a:rPr>
              <a:t>From here on out, we will be looking more at the meta data and the insights we can derive from them, this is the overview snapshot of what the data presents. Sales by year, by publisher, by region, and by console.</a:t>
            </a:r>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15</a:t>
            </a:fld>
            <a:endParaRPr lang="en-GB"/>
          </a:p>
        </p:txBody>
      </p:sp>
    </p:spTree>
    <p:extLst>
      <p:ext uri="{BB962C8B-B14F-4D97-AF65-F5344CB8AC3E}">
        <p14:creationId xmlns:p14="http://schemas.microsoft.com/office/powerpoint/2010/main" val="2977391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highlight>
                  <a:srgbClr val="FFFFFF"/>
                </a:highlight>
                <a:latin typeface="Segoe UI" panose="020B0502040204020203" pitchFamily="34" charset="0"/>
              </a:rPr>
              <a:t>Firstly when we compared the sales by region we noticed an anomaly.</a:t>
            </a:r>
          </a:p>
          <a:p>
            <a:pPr algn="l"/>
            <a:r>
              <a:rPr lang="en-US" b="0" i="0" dirty="0">
                <a:solidFill>
                  <a:srgbClr val="000000"/>
                </a:solidFill>
                <a:effectLst/>
                <a:highlight>
                  <a:srgbClr val="FFFFFF"/>
                </a:highlight>
                <a:latin typeface="Segoe UI" panose="020B0502040204020203" pitchFamily="34" charset="0"/>
              </a:rPr>
              <a:t>Although the Japanese region does not have as big of an impact as American or European sales, there is an anomaly where sales is more consistent compared to the other regions</a:t>
            </a:r>
          </a:p>
          <a:p>
            <a:pPr algn="l"/>
            <a:endParaRPr lang="en-US" b="0" i="0" dirty="0">
              <a:solidFill>
                <a:srgbClr val="000000"/>
              </a:solidFill>
              <a:effectLst/>
              <a:highlight>
                <a:srgbClr val="FFFFFF"/>
              </a:highlight>
              <a:latin typeface="Segoe UI" panose="020B0502040204020203" pitchFamily="34" charset="0"/>
            </a:endParaRPr>
          </a:p>
          <a:p>
            <a:pPr algn="l"/>
            <a:r>
              <a:rPr lang="en-US" b="0" i="0" dirty="0">
                <a:solidFill>
                  <a:srgbClr val="000000"/>
                </a:solidFill>
                <a:effectLst/>
                <a:highlight>
                  <a:srgbClr val="FFFFFF"/>
                </a:highlight>
                <a:latin typeface="Segoe UI" panose="020B0502040204020203" pitchFamily="34" charset="0"/>
              </a:rPr>
              <a:t>Why is that so? </a:t>
            </a:r>
          </a:p>
          <a:p>
            <a:pPr algn="l"/>
            <a:endParaRPr lang="en-US" b="0" i="0" dirty="0">
              <a:solidFill>
                <a:srgbClr val="000000"/>
              </a:solidFill>
              <a:effectLst/>
              <a:highlight>
                <a:srgbClr val="FFFFFF"/>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highlight>
                  <a:srgbClr val="FFFFFF"/>
                </a:highlight>
                <a:latin typeface="Segoe UI" panose="020B0502040204020203" pitchFamily="34" charset="0"/>
              </a:rPr>
              <a:t> John who runs </a:t>
            </a:r>
            <a:r>
              <a:rPr lang="en-US" b="0" i="0" dirty="0" err="1">
                <a:solidFill>
                  <a:srgbClr val="000000"/>
                </a:solidFill>
                <a:effectLst/>
                <a:highlight>
                  <a:srgbClr val="FFFFFF"/>
                </a:highlight>
                <a:latin typeface="Segoe UI" panose="020B0502040204020203" pitchFamily="34" charset="0"/>
              </a:rPr>
              <a:t>aTokyo</a:t>
            </a:r>
            <a:r>
              <a:rPr lang="en-US" b="0" i="0" dirty="0">
                <a:solidFill>
                  <a:srgbClr val="000000"/>
                </a:solidFill>
                <a:effectLst/>
                <a:highlight>
                  <a:srgbClr val="FFFFFF"/>
                </a:highlight>
                <a:latin typeface="Segoe UI" panose="020B0502040204020203" pitchFamily="34" charset="0"/>
              </a:rPr>
              <a:t> game localization physical game publisher for the Japanese market. Says “People still are used to going to stores here in Japan and buying physical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52423"/>
              </a:solidFill>
              <a:effectLst/>
              <a:highlight>
                <a:srgbClr val="FFFFFF"/>
              </a:highlight>
              <a:latin typeface="Segoe UI" panose="020B0502040204020203" pitchFamily="34" charset="0"/>
            </a:endParaRPr>
          </a:p>
          <a:p>
            <a:pPr algn="l"/>
            <a:r>
              <a:rPr lang="en-US" b="0" i="0" dirty="0">
                <a:solidFill>
                  <a:srgbClr val="000000"/>
                </a:solidFill>
                <a:effectLst/>
                <a:highlight>
                  <a:srgbClr val="FFFFFF"/>
                </a:highlight>
                <a:latin typeface="Segoe UI" panose="020B0502040204020203" pitchFamily="34" charset="0"/>
              </a:rPr>
              <a:t>“When compared with other markets, it seems Japan still absolutely loves physical games,” the most recent survey from Japan’s Computer Entertainment Supplier’s Association (CESA). CESA found that physical games accounted for about 70 percent of total sales in Japan in 2022 By comparison, Sony says that 70 percent of full PS4 and PS5 game sales in 2022 were digital across the world.</a:t>
            </a:r>
            <a:endParaRPr lang="en-US" b="0" i="0" dirty="0">
              <a:solidFill>
                <a:srgbClr val="252423"/>
              </a:solidFill>
              <a:effectLst/>
              <a:highlight>
                <a:srgbClr val="FFFFFF"/>
              </a:highligh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16</a:t>
            </a:fld>
            <a:endParaRPr lang="en-GB"/>
          </a:p>
        </p:txBody>
      </p:sp>
    </p:spTree>
    <p:extLst>
      <p:ext uri="{BB962C8B-B14F-4D97-AF65-F5344CB8AC3E}">
        <p14:creationId xmlns:p14="http://schemas.microsoft.com/office/powerpoint/2010/main" val="133874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can infer that game sales has a positive correlation to critic scores, as most consumers are</a:t>
            </a:r>
            <a:r>
              <a:rPr lang="en-US" b="0" i="0" dirty="0">
                <a:solidFill>
                  <a:srgbClr val="E8E8E8"/>
                </a:solidFill>
                <a:effectLst/>
                <a:highlight>
                  <a:srgbClr val="1F1F1F"/>
                </a:highlight>
                <a:latin typeface="Google Sans"/>
              </a:rPr>
              <a:t> interested in hearing about positive experiences with the reviewed product or service</a:t>
            </a:r>
          </a:p>
          <a:p>
            <a:endParaRPr lang="en-US" dirty="0"/>
          </a:p>
          <a:p>
            <a:endParaRPr lang="en-US" dirty="0"/>
          </a:p>
          <a:p>
            <a:r>
              <a:rPr lang="en-US" dirty="0"/>
              <a:t>https://www.statista.com/outlook/amo/media/games/physically-sold-video-games/worldwide#:~:text=Given%20the%20worldwide%20surge%20in,are%20experiencing%20a%20gradual%20decline.</a:t>
            </a:r>
          </a:p>
          <a:p>
            <a:endParaRPr lang="en-US" dirty="0"/>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17</a:t>
            </a:fld>
            <a:endParaRPr lang="en-GB"/>
          </a:p>
        </p:txBody>
      </p:sp>
    </p:spTree>
    <p:extLst>
      <p:ext uri="{BB962C8B-B14F-4D97-AF65-F5344CB8AC3E}">
        <p14:creationId xmlns:p14="http://schemas.microsoft.com/office/powerpoint/2010/main" val="2620860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from which our critics score have been derived from</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19</a:t>
            </a:fld>
            <a:endParaRPr lang="en-GB"/>
          </a:p>
        </p:txBody>
      </p:sp>
    </p:spTree>
    <p:extLst>
      <p:ext uri="{BB962C8B-B14F-4D97-AF65-F5344CB8AC3E}">
        <p14:creationId xmlns:p14="http://schemas.microsoft.com/office/powerpoint/2010/main" val="3715701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As we can see, the data in which our reviews is centered around is on the left, however our out of scope data which are the reviews on other apps such as </a:t>
            </a:r>
            <a:r>
              <a:rPr lang="en-US" b="0" i="0" dirty="0" err="1">
                <a:effectLst/>
                <a:latin typeface="gg sans"/>
              </a:rPr>
              <a:t>Steamare</a:t>
            </a:r>
            <a:r>
              <a:rPr lang="en-US" b="0" i="0" dirty="0">
                <a:effectLst/>
                <a:latin typeface="gg sans"/>
              </a:rPr>
              <a:t> not reflected. The following slides which we will glide through are snippets of these apps where games can be purchased online.</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20</a:t>
            </a:fld>
            <a:endParaRPr lang="en-GB"/>
          </a:p>
        </p:txBody>
      </p:sp>
    </p:spTree>
    <p:extLst>
      <p:ext uri="{BB962C8B-B14F-4D97-AF65-F5344CB8AC3E}">
        <p14:creationId xmlns:p14="http://schemas.microsoft.com/office/powerpoint/2010/main" val="2557851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critic score/reviews that are not included in our metadata.</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25</a:t>
            </a:fld>
            <a:endParaRPr lang="en-GB"/>
          </a:p>
        </p:txBody>
      </p:sp>
    </p:spTree>
    <p:extLst>
      <p:ext uri="{BB962C8B-B14F-4D97-AF65-F5344CB8AC3E}">
        <p14:creationId xmlns:p14="http://schemas.microsoft.com/office/powerpoint/2010/main" val="395619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goes for this slide, reviews from mobile app stores.</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26</a:t>
            </a:fld>
            <a:endParaRPr lang="en-GB"/>
          </a:p>
        </p:txBody>
      </p:sp>
    </p:spTree>
    <p:extLst>
      <p:ext uri="{BB962C8B-B14F-4D97-AF65-F5344CB8AC3E}">
        <p14:creationId xmlns:p14="http://schemas.microsoft.com/office/powerpoint/2010/main" val="398420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Globalization and its global capitalist system this has brought about consumerism, which is the focal point of globalization. it promotes consumerism (spending) amongst people who has no regard for their own ability to pay or afford what they consume. This creates a lifestyle of excessive materialism that revolves around reflexive, wasteful, or conspicuous overconsumption</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2</a:t>
            </a:fld>
            <a:endParaRPr lang="en-GB"/>
          </a:p>
        </p:txBody>
      </p:sp>
    </p:spTree>
    <p:extLst>
      <p:ext uri="{BB962C8B-B14F-4D97-AF65-F5344CB8AC3E}">
        <p14:creationId xmlns:p14="http://schemas.microsoft.com/office/powerpoint/2010/main" val="3508139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shows us that our focus should be on what genres Activision and EA they invest in. They seem to understand the workings of the video game industry better than their peers, to be able to maintain such a strong lead above others.</a:t>
            </a:r>
          </a:p>
        </p:txBody>
      </p:sp>
      <p:sp>
        <p:nvSpPr>
          <p:cNvPr id="4" name="Slide Number Placeholder 3"/>
          <p:cNvSpPr>
            <a:spLocks noGrp="1"/>
          </p:cNvSpPr>
          <p:nvPr>
            <p:ph type="sldNum" sz="quarter" idx="5"/>
          </p:nvPr>
        </p:nvSpPr>
        <p:spPr/>
        <p:txBody>
          <a:bodyPr/>
          <a:lstStyle/>
          <a:p>
            <a:fld id="{5CB662B4-B4A6-4ECD-BA51-9EE0EEE2F8CE}" type="slidenum">
              <a:rPr lang="en-GB" smtClean="0"/>
              <a:t>27</a:t>
            </a:fld>
            <a:endParaRPr lang="en-GB"/>
          </a:p>
        </p:txBody>
      </p:sp>
    </p:spTree>
    <p:extLst>
      <p:ext uri="{BB962C8B-B14F-4D97-AF65-F5344CB8AC3E}">
        <p14:creationId xmlns:p14="http://schemas.microsoft.com/office/powerpoint/2010/main" val="2351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Why is the sports genre in gaming so popular? Online multiplayer modes have revolutionized how players engage with sports video games. Players from around the world can now connect, compete, and collaborate, creating vast online communities that share a love for sports. Players can also engage in coaching their </a:t>
            </a:r>
            <a:r>
              <a:rPr lang="en-US" b="0" i="0" dirty="0" err="1">
                <a:effectLst/>
                <a:latin typeface="gg sans"/>
              </a:rPr>
              <a:t>favourite</a:t>
            </a:r>
            <a:r>
              <a:rPr lang="en-US" b="0" i="0" dirty="0">
                <a:effectLst/>
                <a:latin typeface="gg sans"/>
              </a:rPr>
              <a:t> teams, building their dream teams, and even experience living through great players in a way. Furthermore, it also allows people with physical constraints who are unable to participate in the sport in real life to be able to play it through the game from this slide, we will be taking a pivot into </a:t>
            </a:r>
            <a:r>
              <a:rPr lang="en-US" b="0" i="0" dirty="0" err="1">
                <a:effectLst/>
                <a:latin typeface="gg sans"/>
              </a:rPr>
              <a:t>powerbi</a:t>
            </a:r>
            <a:r>
              <a:rPr lang="en-US" b="0" i="0" dirty="0">
                <a:effectLst/>
                <a:latin typeface="gg sans"/>
              </a:rPr>
              <a:t> to further look at the sales breakdown by genre and publisher</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28</a:t>
            </a:fld>
            <a:endParaRPr lang="en-GB"/>
          </a:p>
        </p:txBody>
      </p:sp>
    </p:spTree>
    <p:extLst>
      <p:ext uri="{BB962C8B-B14F-4D97-AF65-F5344CB8AC3E}">
        <p14:creationId xmlns:p14="http://schemas.microsoft.com/office/powerpoint/2010/main" val="2541984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 #x Identification of top selling titles worldwide which was further broken down by developers to understand what strategies has worked for them to achieve market penetration across all regions.</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29</a:t>
            </a:fld>
            <a:endParaRPr lang="en-GB"/>
          </a:p>
        </p:txBody>
      </p:sp>
    </p:spTree>
    <p:extLst>
      <p:ext uri="{BB962C8B-B14F-4D97-AF65-F5344CB8AC3E}">
        <p14:creationId xmlns:p14="http://schemas.microsoft.com/office/powerpoint/2010/main" val="2911399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simple seasonal data breakdown, tells us that releasing a game during the winter/fall period would yield higher sales compared to a spring/summer release</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30</a:t>
            </a:fld>
            <a:endParaRPr lang="en-GB"/>
          </a:p>
        </p:txBody>
      </p:sp>
    </p:spTree>
    <p:extLst>
      <p:ext uri="{BB962C8B-B14F-4D97-AF65-F5344CB8AC3E}">
        <p14:creationId xmlns:p14="http://schemas.microsoft.com/office/powerpoint/2010/main" val="4230724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step into the present era where we can see that PC market and console market sales are dominated by digital sales, with 1% of PC gamers and 17% of console gamers going for physical game purchases.</a:t>
            </a:r>
          </a:p>
          <a:p>
            <a:endParaRPr lang="en-GB" dirty="0"/>
          </a:p>
          <a:p>
            <a:r>
              <a:rPr lang="en-GB" dirty="0"/>
              <a:t>https://www.tweaktown.com/news/95135/digital-to-make-95-of-video-game-revenues-in-2023-or-174-5-billion/index.html#:~:text=Physical%20%2D%20%249.04%20billion%20(17%25,83%25%20of%20console%20gaming%20revenue)</a:t>
            </a:r>
          </a:p>
          <a:p>
            <a:endParaRPr lang="en-GB" dirty="0"/>
          </a:p>
          <a:p>
            <a:r>
              <a:rPr lang="en-GB" dirty="0"/>
              <a:t>https://www.gamesindustry.biz/gamesindustrybiz-presents-the-year-in-number-2023</a:t>
            </a:r>
          </a:p>
        </p:txBody>
      </p:sp>
      <p:sp>
        <p:nvSpPr>
          <p:cNvPr id="4" name="Slide Number Placeholder 3"/>
          <p:cNvSpPr>
            <a:spLocks noGrp="1"/>
          </p:cNvSpPr>
          <p:nvPr>
            <p:ph type="sldNum" sz="quarter" idx="5"/>
          </p:nvPr>
        </p:nvSpPr>
        <p:spPr/>
        <p:txBody>
          <a:bodyPr/>
          <a:lstStyle/>
          <a:p>
            <a:fld id="{5CB662B4-B4A6-4ECD-BA51-9EE0EEE2F8CE}" type="slidenum">
              <a:rPr lang="en-GB" smtClean="0"/>
              <a:t>31</a:t>
            </a:fld>
            <a:endParaRPr lang="en-GB"/>
          </a:p>
        </p:txBody>
      </p:sp>
    </p:spTree>
    <p:extLst>
      <p:ext uri="{BB962C8B-B14F-4D97-AF65-F5344CB8AC3E}">
        <p14:creationId xmlns:p14="http://schemas.microsoft.com/office/powerpoint/2010/main" val="720332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in the mobile game industry mainly from mobile phones and consoles companies such as Tencent from </a:t>
            </a:r>
            <a:r>
              <a:rPr lang="en-US" dirty="0" err="1"/>
              <a:t>china</a:t>
            </a:r>
            <a:r>
              <a:rPr lang="en-US" dirty="0"/>
              <a:t> and Activision lead the market in product sales the most important field would be the top country in worldwide consumer spending, with US leading by a significant margin followed by </a:t>
            </a:r>
            <a:r>
              <a:rPr lang="en-US" dirty="0" err="1"/>
              <a:t>china</a:t>
            </a:r>
            <a:r>
              <a:rPr lang="en-US" dirty="0"/>
              <a:t> and Japan.</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32</a:t>
            </a:fld>
            <a:endParaRPr lang="en-GB"/>
          </a:p>
        </p:txBody>
      </p:sp>
    </p:spTree>
    <p:extLst>
      <p:ext uri="{BB962C8B-B14F-4D97-AF65-F5344CB8AC3E}">
        <p14:creationId xmlns:p14="http://schemas.microsoft.com/office/powerpoint/2010/main" val="1466546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be the beginning of the end of this presentation. Where we look into the future of the gaming industry, on the left this data shows the coverage of games and companies who develop and produced these games. We notice that the 6</a:t>
            </a:r>
            <a:r>
              <a:rPr lang="en-US" baseline="30000" dirty="0"/>
              <a:t>th</a:t>
            </a:r>
            <a:r>
              <a:rPr lang="en-US" dirty="0"/>
              <a:t> place and 8</a:t>
            </a:r>
            <a:r>
              <a:rPr lang="en-US" baseline="30000" dirty="0"/>
              <a:t>th</a:t>
            </a:r>
            <a:r>
              <a:rPr lang="en-US" dirty="0"/>
              <a:t> place has over a 100% increase in year on year coverage, which was the top 2 performing publishers in our data set. This shows that their investments in the sports and shooting genre has yielded tremendous results. </a:t>
            </a:r>
          </a:p>
          <a:p>
            <a:endParaRPr lang="en-US" dirty="0"/>
          </a:p>
          <a:p>
            <a:r>
              <a:rPr lang="en-US" dirty="0"/>
              <a:t>Adding on to that, we can see current trends on </a:t>
            </a:r>
            <a:r>
              <a:rPr lang="en-US" dirty="0" err="1"/>
              <a:t>tiktok</a:t>
            </a:r>
            <a:r>
              <a:rPr lang="en-US" dirty="0"/>
              <a:t>, as well as future trends in the industry from most viewed game trailer views.</a:t>
            </a:r>
          </a:p>
          <a:p>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33</a:t>
            </a:fld>
            <a:endParaRPr lang="en-GB"/>
          </a:p>
        </p:txBody>
      </p:sp>
    </p:spTree>
    <p:extLst>
      <p:ext uri="{BB962C8B-B14F-4D97-AF65-F5344CB8AC3E}">
        <p14:creationId xmlns:p14="http://schemas.microsoft.com/office/powerpoint/2010/main" val="4160520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therefore recommend a game that has cross platform support, that has both digital sales as well as physical sales, with the potential of adding merchandise to increase revenue. Much like this </a:t>
            </a:r>
            <a:r>
              <a:rPr lang="en-US" dirty="0" err="1"/>
              <a:t>elden</a:t>
            </a:r>
            <a:r>
              <a:rPr lang="en-US" dirty="0"/>
              <a:t> ring expansion released in June of 2024. our final 2 slides would be the 2 minimum viable products to suggest to you and the game developers behind you. </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34</a:t>
            </a:fld>
            <a:endParaRPr lang="en-GB"/>
          </a:p>
        </p:txBody>
      </p:sp>
    </p:spTree>
    <p:extLst>
      <p:ext uri="{BB962C8B-B14F-4D97-AF65-F5344CB8AC3E}">
        <p14:creationId xmlns:p14="http://schemas.microsoft.com/office/powerpoint/2010/main" val="939573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minimum viable product we would like to recommend, </a:t>
            </a:r>
          </a:p>
          <a:p>
            <a:pPr indent="-228600">
              <a:lnSpc>
                <a:spcPct val="90000"/>
              </a:lnSpc>
              <a:spcAft>
                <a:spcPts val="600"/>
              </a:spcAft>
              <a:buFont typeface="Arial" panose="020B0604020202020204" pitchFamily="34" charset="0"/>
              <a:buChar char="•"/>
            </a:pPr>
            <a:r>
              <a:rPr lang="en-US" sz="800" dirty="0">
                <a:solidFill>
                  <a:schemeClr val="bg1">
                    <a:alpha val="80000"/>
                  </a:schemeClr>
                </a:solidFill>
              </a:rPr>
              <a:t>Cross platform : </a:t>
            </a:r>
          </a:p>
          <a:p>
            <a:pPr indent="-228600">
              <a:lnSpc>
                <a:spcPct val="90000"/>
              </a:lnSpc>
              <a:spcAft>
                <a:spcPts val="600"/>
              </a:spcAft>
              <a:buFont typeface="Arial" panose="020B0604020202020204" pitchFamily="34" charset="0"/>
              <a:buChar char="•"/>
            </a:pPr>
            <a:r>
              <a:rPr lang="en-US" sz="800" dirty="0">
                <a:solidFill>
                  <a:schemeClr val="bg1">
                    <a:alpha val="80000"/>
                  </a:schemeClr>
                </a:solidFill>
              </a:rPr>
              <a:t>Football Game </a:t>
            </a:r>
          </a:p>
          <a:p>
            <a:pPr indent="-228600">
              <a:lnSpc>
                <a:spcPct val="90000"/>
              </a:lnSpc>
              <a:spcAft>
                <a:spcPts val="600"/>
              </a:spcAft>
              <a:buFont typeface="Arial" panose="020B0604020202020204" pitchFamily="34" charset="0"/>
              <a:buChar char="•"/>
            </a:pPr>
            <a:r>
              <a:rPr lang="en-US" sz="800" dirty="0">
                <a:solidFill>
                  <a:schemeClr val="bg1">
                    <a:alpha val="80000"/>
                  </a:schemeClr>
                </a:solidFill>
              </a:rPr>
              <a:t>Title: FIFA Year 3000</a:t>
            </a:r>
          </a:p>
          <a:p>
            <a:endParaRPr lang="en-US" dirty="0"/>
          </a:p>
          <a:p>
            <a:r>
              <a:rPr lang="en-US" dirty="0"/>
              <a:t>it is a cross platform compatible with all devices starting from the </a:t>
            </a:r>
            <a:r>
              <a:rPr lang="en-US" dirty="0" err="1"/>
              <a:t>iphone</a:t>
            </a:r>
            <a:r>
              <a:rPr lang="en-US" dirty="0"/>
              <a:t> 15 pro max, XBOX, </a:t>
            </a:r>
            <a:r>
              <a:rPr lang="en-US" dirty="0" err="1"/>
              <a:t>Playstation</a:t>
            </a:r>
            <a:r>
              <a:rPr lang="en-US" dirty="0"/>
              <a:t>, PC, and other consoles such as Nintendo Switch, Steam Deck, and more. </a:t>
            </a:r>
          </a:p>
          <a:p>
            <a:endParaRPr lang="en-US" dirty="0"/>
          </a:p>
          <a:p>
            <a:r>
              <a:rPr lang="en-US" dirty="0"/>
              <a:t>The video game would be based on a football game like FIFA 2024, but in an entirely new concept which is unexplored, a futuristic concept. </a:t>
            </a:r>
          </a:p>
          <a:p>
            <a:endParaRPr lang="en-US" dirty="0"/>
          </a:p>
          <a:p>
            <a:r>
              <a:rPr lang="en-US" dirty="0"/>
              <a:t>Our target audience would be gamers above the age of 12, who love sports and are looking for something fresh in the sports gaming genre. </a:t>
            </a:r>
          </a:p>
          <a:p>
            <a:endParaRPr lang="en-US" dirty="0"/>
          </a:p>
          <a:p>
            <a:r>
              <a:rPr lang="en-US" dirty="0"/>
              <a:t>We have recognized the complaints about FIFA 2023 and 2024 that there are not much differences except for the improvement of animation system. </a:t>
            </a:r>
          </a:p>
          <a:p>
            <a:endParaRPr lang="en-US" dirty="0"/>
          </a:p>
          <a:p>
            <a:r>
              <a:rPr lang="en-US" dirty="0"/>
              <a:t>We will be introducing new variants of game mechanics which would change the dynamics of traditional football such as the ability to reverse gravity, and many others.</a:t>
            </a:r>
          </a:p>
          <a:p>
            <a:endParaRPr lang="en-US" dirty="0"/>
          </a:p>
          <a:p>
            <a:r>
              <a:rPr lang="en-US" dirty="0"/>
              <a:t>This would require us to invest in developing new level designs which require more than a single level or environment</a:t>
            </a:r>
          </a:p>
          <a:p>
            <a:endParaRPr lang="en-US" dirty="0"/>
          </a:p>
          <a:p>
            <a:r>
              <a:rPr lang="en-US" dirty="0"/>
              <a:t>We will then invite a small group of prominent sports games influencers to do an offline alpha test to gather feedback on gameplay, performance and bugs before dropping a soft early access release on the steam platform.</a:t>
            </a:r>
          </a:p>
          <a:p>
            <a:endParaRPr lang="en-US" dirty="0"/>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35</a:t>
            </a:fld>
            <a:endParaRPr lang="en-GB"/>
          </a:p>
        </p:txBody>
      </p:sp>
    </p:spTree>
    <p:extLst>
      <p:ext uri="{BB962C8B-B14F-4D97-AF65-F5344CB8AC3E}">
        <p14:creationId xmlns:p14="http://schemas.microsoft.com/office/powerpoint/2010/main" val="2078951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minimum viable product we would like to recommend,</a:t>
            </a:r>
          </a:p>
          <a:p>
            <a:endParaRPr lang="en-US" dirty="0"/>
          </a:p>
          <a:p>
            <a:r>
              <a:rPr lang="en-US" dirty="0"/>
              <a:t>A cross platform shooter battle royale game called After The End it is set in a post apocalyptic world in 2045 after nuclear war has devastated the human race, and humans developed special abilities which changes the dynamics of the battlefield. To prevent the further use of nuclear weapons, countries send delegations to compete in a battle royale arena.</a:t>
            </a:r>
          </a:p>
          <a:p>
            <a:endParaRPr lang="en-US" dirty="0"/>
          </a:p>
          <a:p>
            <a:r>
              <a:rPr lang="en-US" dirty="0"/>
              <a:t>it will be a cross platform game compatible with all devices starting from the latest mobile devices, XBOX, </a:t>
            </a:r>
            <a:r>
              <a:rPr lang="en-US" dirty="0" err="1"/>
              <a:t>Playstation</a:t>
            </a:r>
            <a:r>
              <a:rPr lang="en-US" dirty="0"/>
              <a:t>, and pc</a:t>
            </a:r>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36</a:t>
            </a:fld>
            <a:endParaRPr lang="en-GB"/>
          </a:p>
        </p:txBody>
      </p:sp>
    </p:spTree>
    <p:extLst>
      <p:ext uri="{BB962C8B-B14F-4D97-AF65-F5344CB8AC3E}">
        <p14:creationId xmlns:p14="http://schemas.microsoft.com/office/powerpoint/2010/main" val="4093959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Lets begin with a short background of your company sequoia capital, a venture capital firm is interested in investing in the video game development scene. and has gathered data from various game developers in the industry across multiple regions around the globe. we at j &amp; e analytics are here to provide insights and propose potential minimum viable products for your consideration. slide 3 </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3</a:t>
            </a:fld>
            <a:endParaRPr lang="en-GB"/>
          </a:p>
        </p:txBody>
      </p:sp>
    </p:spTree>
    <p:extLst>
      <p:ext uri="{BB962C8B-B14F-4D97-AF65-F5344CB8AC3E}">
        <p14:creationId xmlns:p14="http://schemas.microsoft.com/office/powerpoint/2010/main" val="2411874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38</a:t>
            </a:fld>
            <a:endParaRPr lang="en-GB"/>
          </a:p>
        </p:txBody>
      </p:sp>
    </p:spTree>
    <p:extLst>
      <p:ext uri="{BB962C8B-B14F-4D97-AF65-F5344CB8AC3E}">
        <p14:creationId xmlns:p14="http://schemas.microsoft.com/office/powerpoint/2010/main" val="72187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The problem at hand, in this age of digitalization, where digital technologies are widely used and adopted we </a:t>
            </a:r>
            <a:r>
              <a:rPr lang="en-US" b="0" i="0" dirty="0" err="1">
                <a:effectLst/>
                <a:latin typeface="gg sans"/>
              </a:rPr>
              <a:t>recognise</a:t>
            </a:r>
            <a:r>
              <a:rPr lang="en-US" b="0" i="0" dirty="0">
                <a:effectLst/>
                <a:latin typeface="gg sans"/>
              </a:rPr>
              <a:t> that from the data provided, there is a glaring problem, which is the decline of physical video game sales. we will be providing analysis on the changes of sales within regions, genres and different consoles. </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4</a:t>
            </a:fld>
            <a:endParaRPr lang="en-GB"/>
          </a:p>
        </p:txBody>
      </p:sp>
    </p:spTree>
    <p:extLst>
      <p:ext uri="{BB962C8B-B14F-4D97-AF65-F5344CB8AC3E}">
        <p14:creationId xmlns:p14="http://schemas.microsoft.com/office/powerpoint/2010/main" val="611838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inherit"/>
              </a:rPr>
              <a:t>our objectives today are delving into regional sales dynamics, evaluating </a:t>
            </a:r>
            <a:r>
              <a:rPr lang="en-US" b="0" i="0" dirty="0" err="1">
                <a:solidFill>
                  <a:srgbClr val="000000"/>
                </a:solidFill>
                <a:effectLst/>
                <a:latin typeface="inherit"/>
              </a:rPr>
              <a:t>metacritics</a:t>
            </a:r>
            <a:r>
              <a:rPr lang="en-US" b="0" i="0" dirty="0">
                <a:solidFill>
                  <a:srgbClr val="000000"/>
                </a:solidFill>
                <a:effectLst/>
                <a:latin typeface="inherit"/>
              </a:rPr>
              <a:t> influence and impact on sales, providing analysis on industry growth and analyzing console genre popularity.</a:t>
            </a:r>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5</a:t>
            </a:fld>
            <a:endParaRPr lang="en-GB"/>
          </a:p>
        </p:txBody>
      </p:sp>
    </p:spTree>
    <p:extLst>
      <p:ext uri="{BB962C8B-B14F-4D97-AF65-F5344CB8AC3E}">
        <p14:creationId xmlns:p14="http://schemas.microsoft.com/office/powerpoint/2010/main" val="205069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inherit"/>
              </a:rPr>
              <a:t>so before we get into data analysis we have to perform data cleaning, in excel and </a:t>
            </a:r>
            <a:r>
              <a:rPr lang="en-US" b="0" i="0" dirty="0" err="1">
                <a:solidFill>
                  <a:srgbClr val="000000"/>
                </a:solidFill>
                <a:effectLst/>
                <a:latin typeface="inherit"/>
              </a:rPr>
              <a:t>powerbi</a:t>
            </a:r>
            <a:r>
              <a:rPr lang="en-US" b="0" i="0" dirty="0">
                <a:solidFill>
                  <a:srgbClr val="000000"/>
                </a:solidFill>
                <a:effectLst/>
                <a:latin typeface="inherit"/>
              </a:rPr>
              <a:t> slide 6 (edited)</a:t>
            </a:r>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6</a:t>
            </a:fld>
            <a:endParaRPr lang="en-GB"/>
          </a:p>
        </p:txBody>
      </p:sp>
    </p:spTree>
    <p:extLst>
      <p:ext uri="{BB962C8B-B14F-4D97-AF65-F5344CB8AC3E}">
        <p14:creationId xmlns:p14="http://schemas.microsoft.com/office/powerpoint/2010/main" val="242169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None/>
            </a:pPr>
            <a:r>
              <a:rPr lang="en-US" b="0" i="0" dirty="0">
                <a:solidFill>
                  <a:srgbClr val="000000"/>
                </a:solidFill>
                <a:effectLst/>
                <a:latin typeface="inherit"/>
              </a:rPr>
              <a:t>Firstly in excel, these are the changes we have made highlighted in red for the data dictionary the next slide would show the final result in </a:t>
            </a:r>
            <a:r>
              <a:rPr lang="en-US" b="0" i="0" dirty="0" err="1">
                <a:solidFill>
                  <a:srgbClr val="000000"/>
                </a:solidFill>
                <a:effectLst/>
                <a:latin typeface="inherit"/>
              </a:rPr>
              <a:t>powerbi</a:t>
            </a:r>
            <a:r>
              <a:rPr lang="en-US" b="0" i="0" dirty="0">
                <a:solidFill>
                  <a:srgbClr val="000000"/>
                </a:solidFill>
                <a:effectLst/>
                <a:latin typeface="inherit"/>
              </a:rPr>
              <a:t>(next slide) (slide 7/8)</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7</a:t>
            </a:fld>
            <a:endParaRPr lang="en-GB"/>
          </a:p>
        </p:txBody>
      </p:sp>
    </p:spTree>
    <p:extLst>
      <p:ext uri="{BB962C8B-B14F-4D97-AF65-F5344CB8AC3E}">
        <p14:creationId xmlns:p14="http://schemas.microsoft.com/office/powerpoint/2010/main" val="162386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gg sans"/>
              </a:rPr>
              <a:t>Now data cleaning for the data file in </a:t>
            </a:r>
            <a:r>
              <a:rPr lang="en-US" b="0" i="0" dirty="0" err="1">
                <a:effectLst/>
                <a:latin typeface="gg sans"/>
              </a:rPr>
              <a:t>powerbi</a:t>
            </a:r>
            <a:r>
              <a:rPr lang="en-US" b="0" i="0" dirty="0">
                <a:effectLst/>
                <a:latin typeface="gg sans"/>
              </a:rPr>
              <a:t>. we select both the </a:t>
            </a:r>
            <a:r>
              <a:rPr lang="en-US" b="0" i="0" dirty="0" err="1">
                <a:effectLst/>
                <a:latin typeface="gg sans"/>
              </a:rPr>
              <a:t>img</a:t>
            </a:r>
            <a:r>
              <a:rPr lang="en-US" b="0" i="0" dirty="0">
                <a:effectLst/>
                <a:latin typeface="gg sans"/>
              </a:rPr>
              <a:t> and </a:t>
            </a:r>
            <a:r>
              <a:rPr lang="en-US" b="0" i="0" dirty="0" err="1">
                <a:effectLst/>
                <a:latin typeface="gg sans"/>
              </a:rPr>
              <a:t>last_update</a:t>
            </a:r>
            <a:r>
              <a:rPr lang="en-US" b="0" i="0" dirty="0">
                <a:effectLst/>
                <a:latin typeface="gg sans"/>
              </a:rPr>
              <a:t> columns and removed them as they are unnecessary for analysis(shown in red on the screen)</a:t>
            </a:r>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9</a:t>
            </a:fld>
            <a:endParaRPr lang="en-GB"/>
          </a:p>
        </p:txBody>
      </p:sp>
    </p:spTree>
    <p:extLst>
      <p:ext uri="{BB962C8B-B14F-4D97-AF65-F5344CB8AC3E}">
        <p14:creationId xmlns:p14="http://schemas.microsoft.com/office/powerpoint/2010/main" val="2277350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AutoNum type="arabicPeriod"/>
            </a:pPr>
            <a:r>
              <a:rPr lang="en-US" b="0" i="0" dirty="0">
                <a:solidFill>
                  <a:srgbClr val="000000"/>
                </a:solidFill>
                <a:effectLst/>
                <a:latin typeface="inherit"/>
              </a:rPr>
              <a:t>n the sales columns we </a:t>
            </a:r>
            <a:r>
              <a:rPr lang="en-US" b="0" i="0" dirty="0" err="1">
                <a:solidFill>
                  <a:srgbClr val="000000"/>
                </a:solidFill>
                <a:effectLst/>
                <a:latin typeface="inherit"/>
              </a:rPr>
              <a:t>recognise</a:t>
            </a:r>
            <a:r>
              <a:rPr lang="en-US" b="0" i="0" dirty="0">
                <a:solidFill>
                  <a:srgbClr val="000000"/>
                </a:solidFill>
                <a:effectLst/>
                <a:latin typeface="inherit"/>
              </a:rPr>
              <a:t> that there are null values and 0 values Now to understand the difference between these values As we can see from the data dictionary these sales values are in the millions, due to the constraints where we can only see up to 2 decimal places, 0 values actually represent values that are beyond the 2nd decimal place, therefore we will round them up to 0.01 which is the lowest value that is available for visualization. (edited)</a:t>
            </a:r>
          </a:p>
          <a:p>
            <a:endParaRPr lang="en-GB" dirty="0"/>
          </a:p>
        </p:txBody>
      </p:sp>
      <p:sp>
        <p:nvSpPr>
          <p:cNvPr id="4" name="Slide Number Placeholder 3"/>
          <p:cNvSpPr>
            <a:spLocks noGrp="1"/>
          </p:cNvSpPr>
          <p:nvPr>
            <p:ph type="sldNum" sz="quarter" idx="5"/>
          </p:nvPr>
        </p:nvSpPr>
        <p:spPr/>
        <p:txBody>
          <a:bodyPr/>
          <a:lstStyle/>
          <a:p>
            <a:fld id="{5CB662B4-B4A6-4ECD-BA51-9EE0EEE2F8CE}" type="slidenum">
              <a:rPr lang="en-GB" smtClean="0"/>
              <a:t>10</a:t>
            </a:fld>
            <a:endParaRPr lang="en-GB"/>
          </a:p>
        </p:txBody>
      </p:sp>
    </p:spTree>
    <p:extLst>
      <p:ext uri="{BB962C8B-B14F-4D97-AF65-F5344CB8AC3E}">
        <p14:creationId xmlns:p14="http://schemas.microsoft.com/office/powerpoint/2010/main" val="165690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FD95-83BB-0C0A-31CD-E38189E21D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5303168-C4DE-83A0-FFE8-12E322B602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AA02242-FEE5-C7EB-A4C3-3A7DFB284B01}"/>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5" name="Footer Placeholder 4">
            <a:extLst>
              <a:ext uri="{FF2B5EF4-FFF2-40B4-BE49-F238E27FC236}">
                <a16:creationId xmlns:a16="http://schemas.microsoft.com/office/drawing/2014/main" id="{E6779E65-0F93-78D6-231D-10F58BE5CE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636717-850A-66B6-E175-63A01EF0333C}"/>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3474329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91509-866D-365E-73FA-5F3B1DFC1C5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676997-4796-C93C-33E3-AACDF9684A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FA5639-AD3D-1846-3CF2-4EDB6F8F5177}"/>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5" name="Footer Placeholder 4">
            <a:extLst>
              <a:ext uri="{FF2B5EF4-FFF2-40B4-BE49-F238E27FC236}">
                <a16:creationId xmlns:a16="http://schemas.microsoft.com/office/drawing/2014/main" id="{A1CFB813-56B6-B45A-EEAF-ED2520EEA9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369C1D-BF20-01F4-794B-56AEBEDC76A9}"/>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4288254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739903-523A-7E33-8B19-B512D05ECB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F133F9A-C69D-3F09-E780-BE12DB564D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D67525-11E7-D8E0-E364-12F8EB5EAC51}"/>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5" name="Footer Placeholder 4">
            <a:extLst>
              <a:ext uri="{FF2B5EF4-FFF2-40B4-BE49-F238E27FC236}">
                <a16:creationId xmlns:a16="http://schemas.microsoft.com/office/drawing/2014/main" id="{CB4944A9-4EC5-D643-8B44-68D816B17F0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472535-BFFA-60DD-A954-854A35C7C009}"/>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2355931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0B52-7C30-8B4D-A97A-74C1C15C949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AF3143-36F2-4A21-0BB9-F1FF514B0A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3FC724-B6FF-CFE0-83CF-520773C48B41}"/>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5" name="Footer Placeholder 4">
            <a:extLst>
              <a:ext uri="{FF2B5EF4-FFF2-40B4-BE49-F238E27FC236}">
                <a16:creationId xmlns:a16="http://schemas.microsoft.com/office/drawing/2014/main" id="{1905D9C5-3AE2-3A2F-009C-8174EE26D0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A0F781-A7B1-6EBC-D6CE-B957C8C931F2}"/>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2816740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92A7-3737-0667-8CF2-46C447672F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8B2F326-D5CB-9F23-59DF-A075A2AFB3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AAF5A8-2277-ACC1-E94B-501543EABA81}"/>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5" name="Footer Placeholder 4">
            <a:extLst>
              <a:ext uri="{FF2B5EF4-FFF2-40B4-BE49-F238E27FC236}">
                <a16:creationId xmlns:a16="http://schemas.microsoft.com/office/drawing/2014/main" id="{0B36B1FC-A216-12A3-7B79-ADD33E1676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F9A407-15AF-CD4F-7FF1-D56D5C80DBAB}"/>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1380685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59F5-F46F-A57C-FDCE-F217EBF0DD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050F378-9189-49CB-196A-DF0F804F69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6CEF61D-AE2B-ADF6-3AFD-A76D23DB37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DE12B1A-65FC-370D-3D32-C75D5C682806}"/>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6" name="Footer Placeholder 5">
            <a:extLst>
              <a:ext uri="{FF2B5EF4-FFF2-40B4-BE49-F238E27FC236}">
                <a16:creationId xmlns:a16="http://schemas.microsoft.com/office/drawing/2014/main" id="{B606ADF5-DD73-DB59-2810-B4C3C81FCB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BCE91D5-6B77-39BC-89F7-3B55C1CB7B7C}"/>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4443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C8CFE-DC95-5BDA-D309-171BB3A295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08C4919-0133-B444-CE71-44115841F8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9F1DB1-CE7C-974B-A501-72EED336B8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FCDA73F-9886-602A-7AC8-37A475ECD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E3C424-352E-53C3-E729-E7BEE9772D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632C1BA-424E-8DD3-7376-7DB4826CB8AA}"/>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8" name="Footer Placeholder 7">
            <a:extLst>
              <a:ext uri="{FF2B5EF4-FFF2-40B4-BE49-F238E27FC236}">
                <a16:creationId xmlns:a16="http://schemas.microsoft.com/office/drawing/2014/main" id="{08F8F4FF-0605-9F76-4184-427E359BF5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77B6D9-A81C-33B8-B111-7B3471807EB7}"/>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629422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CC1C-3EC8-A6AE-BD6B-6B490D04442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0D43772-B779-6852-38ED-3BC728220756}"/>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4" name="Footer Placeholder 3">
            <a:extLst>
              <a:ext uri="{FF2B5EF4-FFF2-40B4-BE49-F238E27FC236}">
                <a16:creationId xmlns:a16="http://schemas.microsoft.com/office/drawing/2014/main" id="{BBBD1FA1-EE61-6D2B-8FA6-4C95AD62D86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4F6D67E-16EE-DA44-7D7D-90F9C581B0E0}"/>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2130855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117D2F-0E32-F6E0-0285-5E317AFE82AF}"/>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3" name="Footer Placeholder 2">
            <a:extLst>
              <a:ext uri="{FF2B5EF4-FFF2-40B4-BE49-F238E27FC236}">
                <a16:creationId xmlns:a16="http://schemas.microsoft.com/office/drawing/2014/main" id="{73FA2C47-02B1-191F-3140-F8CFE26342A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51C264E-E174-22AC-C090-5183973F0E8C}"/>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1221181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40BB-1A42-D376-CC40-34EF8CD431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DF4277-178D-1E25-09CD-116669B0DB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7D0E0C4-C071-7DA0-8807-75C096957F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64FDD8-07F6-EF38-A3A4-57AA705F3C27}"/>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6" name="Footer Placeholder 5">
            <a:extLst>
              <a:ext uri="{FF2B5EF4-FFF2-40B4-BE49-F238E27FC236}">
                <a16:creationId xmlns:a16="http://schemas.microsoft.com/office/drawing/2014/main" id="{2D6C682C-6E62-1625-5197-9EEA4716E18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13E2AD-F5ED-6D68-DEC3-89344C71714B}"/>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1186674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8945-EE56-5006-7DCC-65C2A54D1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24208D8-D825-51A0-4695-9FD632688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141AF8B-9251-F096-4EB4-DBD828E3C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A2149-3017-36B1-D277-DC14FB63FD6D}"/>
              </a:ext>
            </a:extLst>
          </p:cNvPr>
          <p:cNvSpPr>
            <a:spLocks noGrp="1"/>
          </p:cNvSpPr>
          <p:nvPr>
            <p:ph type="dt" sz="half" idx="10"/>
          </p:nvPr>
        </p:nvSpPr>
        <p:spPr/>
        <p:txBody>
          <a:bodyPr/>
          <a:lstStyle/>
          <a:p>
            <a:fld id="{48623923-9E59-4618-B053-BEEDB69BA543}" type="datetimeFigureOut">
              <a:rPr lang="en-GB" smtClean="0"/>
              <a:t>09/07/2024</a:t>
            </a:fld>
            <a:endParaRPr lang="en-GB"/>
          </a:p>
        </p:txBody>
      </p:sp>
      <p:sp>
        <p:nvSpPr>
          <p:cNvPr id="6" name="Footer Placeholder 5">
            <a:extLst>
              <a:ext uri="{FF2B5EF4-FFF2-40B4-BE49-F238E27FC236}">
                <a16:creationId xmlns:a16="http://schemas.microsoft.com/office/drawing/2014/main" id="{B99D71FF-A72B-8718-037E-9EF3E3ED9E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C5A8D9-3403-767E-7237-96EBE3BF660E}"/>
              </a:ext>
            </a:extLst>
          </p:cNvPr>
          <p:cNvSpPr>
            <a:spLocks noGrp="1"/>
          </p:cNvSpPr>
          <p:nvPr>
            <p:ph type="sldNum" sz="quarter" idx="12"/>
          </p:nvPr>
        </p:nvSpPr>
        <p:spPr/>
        <p:txBody>
          <a:bodyPr/>
          <a:lstStyle/>
          <a:p>
            <a:fld id="{688EF17A-EC43-4969-ACF0-863712931200}" type="slidenum">
              <a:rPr lang="en-GB" smtClean="0"/>
              <a:t>‹#›</a:t>
            </a:fld>
            <a:endParaRPr lang="en-GB"/>
          </a:p>
        </p:txBody>
      </p:sp>
    </p:spTree>
    <p:extLst>
      <p:ext uri="{BB962C8B-B14F-4D97-AF65-F5344CB8AC3E}">
        <p14:creationId xmlns:p14="http://schemas.microsoft.com/office/powerpoint/2010/main" val="3160672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DBB026-40F6-EC5A-FBB4-FEE33B001C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DE13F1-1073-55DE-6986-0243A8CB1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8F052E4-BA55-9D11-B583-86157ED13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623923-9E59-4618-B053-BEEDB69BA543}" type="datetimeFigureOut">
              <a:rPr lang="en-GB" smtClean="0"/>
              <a:t>09/07/2024</a:t>
            </a:fld>
            <a:endParaRPr lang="en-GB"/>
          </a:p>
        </p:txBody>
      </p:sp>
      <p:sp>
        <p:nvSpPr>
          <p:cNvPr id="5" name="Footer Placeholder 4">
            <a:extLst>
              <a:ext uri="{FF2B5EF4-FFF2-40B4-BE49-F238E27FC236}">
                <a16:creationId xmlns:a16="http://schemas.microsoft.com/office/drawing/2014/main" id="{9C134D54-77F0-AE07-C262-11E076688C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DB6EE37A-B9D8-6186-D64E-14E41A487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88EF17A-EC43-4969-ACF0-863712931200}" type="slidenum">
              <a:rPr lang="en-GB" smtClean="0"/>
              <a:t>‹#›</a:t>
            </a:fld>
            <a:endParaRPr lang="en-GB"/>
          </a:p>
        </p:txBody>
      </p:sp>
    </p:spTree>
    <p:extLst>
      <p:ext uri="{BB962C8B-B14F-4D97-AF65-F5344CB8AC3E}">
        <p14:creationId xmlns:p14="http://schemas.microsoft.com/office/powerpoint/2010/main" val="1830684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0.jpe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ixabay.com/en/question-mark-important-sign-187266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descr="3D Machine Parts">
            <a:extLst>
              <a:ext uri="{FF2B5EF4-FFF2-40B4-BE49-F238E27FC236}">
                <a16:creationId xmlns:a16="http://schemas.microsoft.com/office/drawing/2014/main" id="{92B6F95D-4A77-16B4-055C-73023B37BB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6100" y="-31"/>
            <a:ext cx="12191977" cy="6858022"/>
          </a:xfrm>
          <a:prstGeom prst="rect">
            <a:avLst/>
          </a:prstGeom>
        </p:spPr>
      </p:pic>
      <p:sp>
        <p:nvSpPr>
          <p:cNvPr id="30" name="Rectangle 2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533E0-EFC4-1EBC-E85D-8CE53F33BCD8}"/>
              </a:ext>
            </a:extLst>
          </p:cNvPr>
          <p:cNvSpPr>
            <a:spLocks noGrp="1"/>
          </p:cNvSpPr>
          <p:nvPr>
            <p:ph type="ctrTitle"/>
          </p:nvPr>
        </p:nvSpPr>
        <p:spPr>
          <a:xfrm>
            <a:off x="548216" y="567267"/>
            <a:ext cx="5452529" cy="1578054"/>
          </a:xfrm>
          <a:ln w="38100">
            <a:solidFill>
              <a:schemeClr val="tx1"/>
            </a:solidFill>
          </a:ln>
        </p:spPr>
        <p:txBody>
          <a:bodyPr anchor="t">
            <a:normAutofit/>
          </a:bodyPr>
          <a:lstStyle/>
          <a:p>
            <a:pPr algn="l"/>
            <a:r>
              <a:rPr lang="en-US" sz="4800" dirty="0">
                <a:solidFill>
                  <a:schemeClr val="bg2">
                    <a:lumMod val="75000"/>
                  </a:schemeClr>
                </a:solidFill>
                <a:effectLst>
                  <a:outerShdw blurRad="38100" dist="38100" dir="2700000" algn="tl">
                    <a:srgbClr val="000000">
                      <a:alpha val="43137"/>
                    </a:srgbClr>
                  </a:outerShdw>
                </a:effectLst>
              </a:rPr>
              <a:t>Understanding of the Video Game Industry</a:t>
            </a:r>
            <a:endParaRPr lang="en-GB" sz="4800" dirty="0">
              <a:solidFill>
                <a:schemeClr val="bg2">
                  <a:lumMod val="75000"/>
                </a:schemeClr>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F918330-45BA-2855-B2F7-34021B395520}"/>
              </a:ext>
            </a:extLst>
          </p:cNvPr>
          <p:cNvSpPr>
            <a:spLocks noGrp="1"/>
          </p:cNvSpPr>
          <p:nvPr>
            <p:ph type="subTitle" idx="1"/>
          </p:nvPr>
        </p:nvSpPr>
        <p:spPr>
          <a:xfrm>
            <a:off x="710141" y="5448017"/>
            <a:ext cx="3652309" cy="585541"/>
          </a:xfrm>
          <a:ln w="38100">
            <a:solidFill>
              <a:schemeClr val="tx1"/>
            </a:solidFill>
          </a:ln>
        </p:spPr>
        <p:txBody>
          <a:bodyPr anchor="b">
            <a:normAutofit/>
          </a:bodyPr>
          <a:lstStyle/>
          <a:p>
            <a:pPr algn="l"/>
            <a:r>
              <a:rPr lang="en-US" dirty="0">
                <a:solidFill>
                  <a:schemeClr val="bg1">
                    <a:lumMod val="85000"/>
                  </a:schemeClr>
                </a:solidFill>
              </a:rPr>
              <a:t>Presenter : </a:t>
            </a:r>
            <a:r>
              <a:rPr lang="en-US" dirty="0" err="1">
                <a:solidFill>
                  <a:schemeClr val="bg1">
                    <a:lumMod val="85000"/>
                  </a:schemeClr>
                </a:solidFill>
              </a:rPr>
              <a:t>Loh</a:t>
            </a:r>
            <a:r>
              <a:rPr lang="en-US" dirty="0">
                <a:solidFill>
                  <a:schemeClr val="bg1">
                    <a:lumMod val="85000"/>
                  </a:schemeClr>
                </a:solidFill>
              </a:rPr>
              <a:t> Joo Meng</a:t>
            </a:r>
            <a:endParaRPr lang="en-GB" dirty="0">
              <a:solidFill>
                <a:schemeClr val="bg1">
                  <a:lumMod val="85000"/>
                </a:schemeClr>
              </a:solidFill>
            </a:endParaRPr>
          </a:p>
        </p:txBody>
      </p:sp>
      <p:sp>
        <p:nvSpPr>
          <p:cNvPr id="32" name="Rectangle 3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95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6" name="Rectangle 411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Rectangle 411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0" name="Group 4119">
            <a:extLst>
              <a:ext uri="{FF2B5EF4-FFF2-40B4-BE49-F238E27FC236}">
                <a16:creationId xmlns:a16="http://schemas.microsoft.com/office/drawing/2014/main" id="{B352BBB9-69A8-405C-9209-A9FE217AED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121" name="Oval 4120">
              <a:extLst>
                <a:ext uri="{FF2B5EF4-FFF2-40B4-BE49-F238E27FC236}">
                  <a16:creationId xmlns:a16="http://schemas.microsoft.com/office/drawing/2014/main" id="{2BA8247A-9874-4F57-82F4-AEB016E66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2" name="Oval 4121">
              <a:extLst>
                <a:ext uri="{FF2B5EF4-FFF2-40B4-BE49-F238E27FC236}">
                  <a16:creationId xmlns:a16="http://schemas.microsoft.com/office/drawing/2014/main" id="{A30C3CE4-8479-4B6E-9C21-D7B0CD89E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3" name="Oval 4122">
              <a:extLst>
                <a:ext uri="{FF2B5EF4-FFF2-40B4-BE49-F238E27FC236}">
                  <a16:creationId xmlns:a16="http://schemas.microsoft.com/office/drawing/2014/main" id="{F7BCD297-22FC-4ECD-95DC-8581D5E6B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4" name="Oval 4123">
              <a:extLst>
                <a:ext uri="{FF2B5EF4-FFF2-40B4-BE49-F238E27FC236}">
                  <a16:creationId xmlns:a16="http://schemas.microsoft.com/office/drawing/2014/main" id="{061A25F1-8873-4D98-B8D5-169EA0AC9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5" name="Oval 4124">
              <a:extLst>
                <a:ext uri="{FF2B5EF4-FFF2-40B4-BE49-F238E27FC236}">
                  <a16:creationId xmlns:a16="http://schemas.microsoft.com/office/drawing/2014/main" id="{CB7BCAD9-3EF1-4FCE-AFA0-BD2C545A7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6" name="Oval 4125">
              <a:extLst>
                <a:ext uri="{FF2B5EF4-FFF2-40B4-BE49-F238E27FC236}">
                  <a16:creationId xmlns:a16="http://schemas.microsoft.com/office/drawing/2014/main" id="{36649524-3638-4334-8ED6-539D10DF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5B21BE-6000-8A18-F8B3-5C83CF8BEF43}"/>
              </a:ext>
            </a:extLst>
          </p:cNvPr>
          <p:cNvSpPr>
            <a:spLocks noGrp="1"/>
          </p:cNvSpPr>
          <p:nvPr>
            <p:ph type="title"/>
          </p:nvPr>
        </p:nvSpPr>
        <p:spPr>
          <a:xfrm>
            <a:off x="630936" y="684915"/>
            <a:ext cx="4651076" cy="1951075"/>
          </a:xfrm>
          <a:noFill/>
        </p:spPr>
        <p:txBody>
          <a:bodyPr vert="horz" lIns="91440" tIns="45720" rIns="91440" bIns="45720" rtlCol="0" anchor="t">
            <a:normAutofit/>
          </a:bodyPr>
          <a:lstStyle/>
          <a:p>
            <a:r>
              <a:rPr lang="en-US" sz="4800">
                <a:solidFill>
                  <a:schemeClr val="bg1"/>
                </a:solidFill>
              </a:rPr>
              <a:t>Replacing Values</a:t>
            </a:r>
          </a:p>
        </p:txBody>
      </p:sp>
      <p:sp>
        <p:nvSpPr>
          <p:cNvPr id="4" name="TextBox 3">
            <a:extLst>
              <a:ext uri="{FF2B5EF4-FFF2-40B4-BE49-F238E27FC236}">
                <a16:creationId xmlns:a16="http://schemas.microsoft.com/office/drawing/2014/main" id="{D43C548A-C35B-C8A8-A446-59CDD03FC340}"/>
              </a:ext>
            </a:extLst>
          </p:cNvPr>
          <p:cNvSpPr txBox="1"/>
          <p:nvPr/>
        </p:nvSpPr>
        <p:spPr>
          <a:xfrm>
            <a:off x="5486080" y="684921"/>
            <a:ext cx="5674107" cy="1951087"/>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a:solidFill>
                  <a:schemeClr val="bg1"/>
                </a:solidFill>
              </a:rPr>
              <a:t>We have replaced the 0 Values in total,na,jp,pal and other sales to the lowest possible value in 2</a:t>
            </a:r>
            <a:r>
              <a:rPr lang="en-US" sz="1500" baseline="30000">
                <a:solidFill>
                  <a:schemeClr val="bg1"/>
                </a:solidFill>
              </a:rPr>
              <a:t>nd</a:t>
            </a:r>
            <a:r>
              <a:rPr lang="en-US" sz="1500">
                <a:solidFill>
                  <a:schemeClr val="bg1"/>
                </a:solidFill>
              </a:rPr>
              <a:t> decimal place which is 0.01. </a:t>
            </a:r>
          </a:p>
          <a:p>
            <a:pPr indent="-228600">
              <a:lnSpc>
                <a:spcPct val="90000"/>
              </a:lnSpc>
              <a:spcAft>
                <a:spcPts val="600"/>
              </a:spcAft>
              <a:buFont typeface="Arial" panose="020B0604020202020204" pitchFamily="34" charset="0"/>
              <a:buChar char="•"/>
            </a:pPr>
            <a:endParaRPr lang="en-US" sz="1500">
              <a:solidFill>
                <a:schemeClr val="bg1"/>
              </a:solidFill>
            </a:endParaRPr>
          </a:p>
          <a:p>
            <a:pPr indent="-228600">
              <a:lnSpc>
                <a:spcPct val="90000"/>
              </a:lnSpc>
              <a:spcAft>
                <a:spcPts val="600"/>
              </a:spcAft>
              <a:buFont typeface="Arial" panose="020B0604020202020204" pitchFamily="34" charset="0"/>
              <a:buChar char="•"/>
            </a:pPr>
            <a:r>
              <a:rPr lang="en-US" sz="1500">
                <a:solidFill>
                  <a:schemeClr val="bg1"/>
                </a:solidFill>
              </a:rPr>
              <a:t>The primary reason why the value is shown as 0 instead of null is because there are sales in the region but since the values are in Millions, we are not able to reflect down to the 7</a:t>
            </a:r>
            <a:r>
              <a:rPr lang="en-US" sz="1500" baseline="30000">
                <a:solidFill>
                  <a:schemeClr val="bg1"/>
                </a:solidFill>
              </a:rPr>
              <a:t>th</a:t>
            </a:r>
            <a:r>
              <a:rPr lang="en-US" sz="1500">
                <a:solidFill>
                  <a:schemeClr val="bg1"/>
                </a:solidFill>
              </a:rPr>
              <a:t> decimal place. Hence for visual purposes we rounded them up to the 2</a:t>
            </a:r>
            <a:r>
              <a:rPr lang="en-US" sz="1500" baseline="30000">
                <a:solidFill>
                  <a:schemeClr val="bg1"/>
                </a:solidFill>
              </a:rPr>
              <a:t>nd</a:t>
            </a:r>
            <a:r>
              <a:rPr lang="en-US" sz="1500">
                <a:solidFill>
                  <a:schemeClr val="bg1"/>
                </a:solidFill>
              </a:rPr>
              <a:t> decimal place</a:t>
            </a:r>
          </a:p>
        </p:txBody>
      </p:sp>
      <p:sp>
        <p:nvSpPr>
          <p:cNvPr id="4128" name="Rectangle 412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30" name="Group 412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131" name="Straight Connector 413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32" name="Straight Connector 413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33" name="Straight Connector 413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34" name="Straight Connector 413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136" name="Rectangle 41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38" name="Group 41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39" name="Straight Connector 41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40" name="Straight Connector 41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41" name="Straight Connector 41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42" name="Straight Connector 41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098" name="Picture 2">
            <a:extLst>
              <a:ext uri="{FF2B5EF4-FFF2-40B4-BE49-F238E27FC236}">
                <a16:creationId xmlns:a16="http://schemas.microsoft.com/office/drawing/2014/main" id="{B027D7AF-A363-253F-CC62-5A60A971B9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3782"/>
          <a:stretch/>
        </p:blipFill>
        <p:spPr bwMode="auto">
          <a:xfrm>
            <a:off x="512680" y="2818992"/>
            <a:ext cx="10848063" cy="3496632"/>
          </a:xfrm>
          <a:prstGeom prst="rect">
            <a:avLst/>
          </a:prstGeom>
          <a:noFill/>
          <a:extLst>
            <a:ext uri="{909E8E84-426E-40DD-AFC4-6F175D3DCCD1}">
              <a14:hiddenFill xmlns:a14="http://schemas.microsoft.com/office/drawing/2010/main">
                <a:solidFill>
                  <a:srgbClr val="FFFFFF"/>
                </a:solidFill>
              </a14:hiddenFill>
            </a:ext>
          </a:extLst>
        </p:spPr>
      </p:pic>
      <p:grpSp>
        <p:nvGrpSpPr>
          <p:cNvPr id="4144" name="Group 4143" hidden="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2852760"/>
            <a:ext cx="304800" cy="429768"/>
            <a:chOff x="215328" y="-46937"/>
            <a:chExt cx="304800" cy="2773841"/>
          </a:xfrm>
        </p:grpSpPr>
        <p:cxnSp>
          <p:nvCxnSpPr>
            <p:cNvPr id="4145" name="Straight Connector 4144" hidden="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46" name="Straight Connector 4145" hidden="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47" name="Straight Connector 4146" hidden="1">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48" name="Straight Connector 4147" hidden="1">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F6A75B22-13DE-873D-4317-6F499FD66017}"/>
              </a:ext>
            </a:extLst>
          </p:cNvPr>
          <p:cNvSpPr/>
          <p:nvPr/>
        </p:nvSpPr>
        <p:spPr>
          <a:xfrm>
            <a:off x="3030279" y="4316819"/>
            <a:ext cx="4508381" cy="17157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3E6F732F-F647-02C3-F5B8-58D349DF6830}"/>
              </a:ext>
            </a:extLst>
          </p:cNvPr>
          <p:cNvSpPr/>
          <p:nvPr/>
        </p:nvSpPr>
        <p:spPr>
          <a:xfrm>
            <a:off x="9941442" y="4585973"/>
            <a:ext cx="1419301" cy="4857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dirty="0"/>
          </a:p>
        </p:txBody>
      </p:sp>
    </p:spTree>
    <p:extLst>
      <p:ext uri="{BB962C8B-B14F-4D97-AF65-F5344CB8AC3E}">
        <p14:creationId xmlns:p14="http://schemas.microsoft.com/office/powerpoint/2010/main" val="189810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Rectangle 5134">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Oval 5136">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707BC-1C0D-7BBA-4A04-61684457AECD}"/>
              </a:ext>
            </a:extLst>
          </p:cNvPr>
          <p:cNvSpPr>
            <a:spLocks noGrp="1"/>
          </p:cNvSpPr>
          <p:nvPr>
            <p:ph type="title"/>
          </p:nvPr>
        </p:nvSpPr>
        <p:spPr>
          <a:xfrm>
            <a:off x="387870" y="457200"/>
            <a:ext cx="4684193" cy="1186874"/>
          </a:xfrm>
        </p:spPr>
        <p:txBody>
          <a:bodyPr vert="horz" lIns="91440" tIns="45720" rIns="91440" bIns="45720" rtlCol="0" anchor="b">
            <a:normAutofit fontScale="90000"/>
          </a:bodyPr>
          <a:lstStyle/>
          <a:p>
            <a:pPr algn="ctr"/>
            <a:r>
              <a:rPr lang="en-US" sz="4000" dirty="0">
                <a:solidFill>
                  <a:srgbClr val="FFFFFF"/>
                </a:solidFill>
              </a:rPr>
              <a:t>New Column for Seasonal Sales</a:t>
            </a:r>
            <a:endParaRPr lang="en-US" sz="4000" kern="1200" dirty="0">
              <a:solidFill>
                <a:srgbClr val="FFFFFF"/>
              </a:solidFill>
              <a:latin typeface="+mj-lt"/>
              <a:ea typeface="+mj-ea"/>
              <a:cs typeface="+mj-cs"/>
            </a:endParaRPr>
          </a:p>
        </p:txBody>
      </p:sp>
      <p:pic>
        <p:nvPicPr>
          <p:cNvPr id="5122" name="Picture 2">
            <a:extLst>
              <a:ext uri="{FF2B5EF4-FFF2-40B4-BE49-F238E27FC236}">
                <a16:creationId xmlns:a16="http://schemas.microsoft.com/office/drawing/2014/main" id="{61B3D15B-FF22-0F83-F143-3ACB1F13CA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94378" y="77688"/>
            <a:ext cx="4099911" cy="5464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700F19-B351-70FE-9605-D81843ED08EB}"/>
              </a:ext>
            </a:extLst>
          </p:cNvPr>
          <p:cNvSpPr txBox="1"/>
          <p:nvPr/>
        </p:nvSpPr>
        <p:spPr>
          <a:xfrm>
            <a:off x="615022" y="1644074"/>
            <a:ext cx="4777951" cy="2585323"/>
          </a:xfrm>
          <a:prstGeom prst="rect">
            <a:avLst/>
          </a:prstGeom>
          <a:noFill/>
        </p:spPr>
        <p:txBody>
          <a:bodyPr wrap="square" rtlCol="0">
            <a:spAutoFit/>
          </a:bodyPr>
          <a:lstStyle/>
          <a:p>
            <a:r>
              <a:rPr lang="en-US" dirty="0">
                <a:solidFill>
                  <a:schemeClr val="bg1"/>
                </a:solidFill>
              </a:rPr>
              <a:t>In order to display sales by the seasons to understand seasonal sales patterns, we have done the following steps:</a:t>
            </a:r>
          </a:p>
          <a:p>
            <a:pPr marL="342900" indent="-342900">
              <a:buFont typeface="+mj-lt"/>
              <a:buAutoNum type="arabicPeriod"/>
            </a:pPr>
            <a:r>
              <a:rPr lang="en-US" dirty="0">
                <a:solidFill>
                  <a:schemeClr val="bg1"/>
                </a:solidFill>
              </a:rPr>
              <a:t>Duplicated the release date column</a:t>
            </a:r>
          </a:p>
          <a:p>
            <a:pPr marL="342900" indent="-342900">
              <a:buFont typeface="+mj-lt"/>
              <a:buAutoNum type="arabicPeriod"/>
            </a:pPr>
            <a:r>
              <a:rPr lang="en-US" dirty="0">
                <a:solidFill>
                  <a:schemeClr val="bg1"/>
                </a:solidFill>
              </a:rPr>
              <a:t>Renamed the Column to Seasonal Sales</a:t>
            </a:r>
          </a:p>
          <a:p>
            <a:pPr marL="342900" indent="-342900">
              <a:buFont typeface="+mj-lt"/>
              <a:buAutoNum type="arabicPeriod"/>
            </a:pPr>
            <a:r>
              <a:rPr lang="en-US" dirty="0">
                <a:solidFill>
                  <a:schemeClr val="bg1"/>
                </a:solidFill>
              </a:rPr>
              <a:t>Changed the Date format to Quarter</a:t>
            </a:r>
          </a:p>
          <a:p>
            <a:pPr marL="342900" indent="-342900">
              <a:buFont typeface="+mj-lt"/>
              <a:buAutoNum type="arabicPeriod"/>
            </a:pPr>
            <a:r>
              <a:rPr lang="en-US" dirty="0">
                <a:solidFill>
                  <a:schemeClr val="bg1"/>
                </a:solidFill>
              </a:rPr>
              <a:t>Lastly reassigning values to the respective quarters (next slide)</a:t>
            </a:r>
          </a:p>
          <a:p>
            <a:endParaRPr lang="en-US" dirty="0"/>
          </a:p>
        </p:txBody>
      </p:sp>
      <p:pic>
        <p:nvPicPr>
          <p:cNvPr id="5124" name="Picture 4">
            <a:extLst>
              <a:ext uri="{FF2B5EF4-FFF2-40B4-BE49-F238E27FC236}">
                <a16:creationId xmlns:a16="http://schemas.microsoft.com/office/drawing/2014/main" id="{834C4A02-A5BC-BC69-5E43-8C53E9996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2586" y="2636974"/>
            <a:ext cx="3631752" cy="37193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D80A688-BFC4-8FA6-3124-997CE767C755}"/>
              </a:ext>
            </a:extLst>
          </p:cNvPr>
          <p:cNvSpPr/>
          <p:nvPr/>
        </p:nvSpPr>
        <p:spPr>
          <a:xfrm>
            <a:off x="5794378" y="162962"/>
            <a:ext cx="2284035" cy="537885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6BC07D22-3F54-F5B6-1D6C-2B925D87124A}"/>
              </a:ext>
            </a:extLst>
          </p:cNvPr>
          <p:cNvSpPr/>
          <p:nvPr/>
        </p:nvSpPr>
        <p:spPr>
          <a:xfrm>
            <a:off x="8292587" y="2335794"/>
            <a:ext cx="1476102" cy="23539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E8118D08-9FC8-9F02-C120-3B04FF84E32D}"/>
              </a:ext>
            </a:extLst>
          </p:cNvPr>
          <p:cNvSpPr/>
          <p:nvPr/>
        </p:nvSpPr>
        <p:spPr>
          <a:xfrm>
            <a:off x="8292585" y="2648872"/>
            <a:ext cx="2001205" cy="178732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29867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7" name="Rectangle 6156">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9" name="Rectangle 6158">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1" name="Rectangle 6160">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3" name="Freeform: Shape 6162">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65" name="Rectangle 6164">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B345D-8DAD-CC99-4231-A843DD42DBDA}"/>
              </a:ext>
            </a:extLst>
          </p:cNvPr>
          <p:cNvSpPr>
            <a:spLocks noGrp="1"/>
          </p:cNvSpPr>
          <p:nvPr>
            <p:ph type="title"/>
          </p:nvPr>
        </p:nvSpPr>
        <p:spPr>
          <a:xfrm>
            <a:off x="673740" y="2759383"/>
            <a:ext cx="2895573" cy="2834223"/>
          </a:xfrm>
        </p:spPr>
        <p:txBody>
          <a:bodyPr vert="horz" lIns="91440" tIns="45720" rIns="91440" bIns="45720" rtlCol="0" anchor="t">
            <a:normAutofit/>
          </a:bodyPr>
          <a:lstStyle/>
          <a:p>
            <a:r>
              <a:rPr lang="en-US" sz="4000" dirty="0">
                <a:solidFill>
                  <a:srgbClr val="FFFFFF"/>
                </a:solidFill>
              </a:rPr>
              <a:t>Replaced Values</a:t>
            </a:r>
          </a:p>
        </p:txBody>
      </p:sp>
      <p:pic>
        <p:nvPicPr>
          <p:cNvPr id="6150" name="Picture 6">
            <a:extLst>
              <a:ext uri="{FF2B5EF4-FFF2-40B4-BE49-F238E27FC236}">
                <a16:creationId xmlns:a16="http://schemas.microsoft.com/office/drawing/2014/main" id="{EE6E6DA3-15E1-167D-5C67-376151DD7C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46690" y="2032524"/>
            <a:ext cx="3039945" cy="13223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A126C3E-CCDA-5A4D-1E8E-383BB636411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98768" y="2038144"/>
            <a:ext cx="3044519" cy="131675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B0DC834-76BE-6F6A-61F8-349F9233C86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931902" y="3673425"/>
            <a:ext cx="3054733" cy="12600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3EB81C1-C906-5BC7-982A-6932A401681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298768" y="3673425"/>
            <a:ext cx="3054730" cy="12982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8C625D9-C360-C15F-B127-8F4780C97FB3}"/>
              </a:ext>
            </a:extLst>
          </p:cNvPr>
          <p:cNvSpPr/>
          <p:nvPr/>
        </p:nvSpPr>
        <p:spPr>
          <a:xfrm>
            <a:off x="5002770" y="2064192"/>
            <a:ext cx="2983865" cy="12454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8F946FFF-7F0D-B3CB-95D7-E190FB268F4D}"/>
              </a:ext>
            </a:extLst>
          </p:cNvPr>
          <p:cNvSpPr/>
          <p:nvPr/>
        </p:nvSpPr>
        <p:spPr>
          <a:xfrm>
            <a:off x="4998161" y="3699834"/>
            <a:ext cx="2983865" cy="12454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C3E092D1-D84B-2458-4EB5-BBEA51CDF24A}"/>
              </a:ext>
            </a:extLst>
          </p:cNvPr>
          <p:cNvSpPr/>
          <p:nvPr/>
        </p:nvSpPr>
        <p:spPr>
          <a:xfrm>
            <a:off x="8334122" y="2070990"/>
            <a:ext cx="2983865" cy="12454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BE417CFC-FA2A-82F4-CB6F-7003ADCD1744}"/>
              </a:ext>
            </a:extLst>
          </p:cNvPr>
          <p:cNvSpPr/>
          <p:nvPr/>
        </p:nvSpPr>
        <p:spPr>
          <a:xfrm>
            <a:off x="8359422" y="3699834"/>
            <a:ext cx="2983865" cy="124544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71969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B1D950-E677-7B7F-ED88-70C5167031CD}"/>
              </a:ext>
            </a:extLst>
          </p:cNvPr>
          <p:cNvSpPr>
            <a:spLocks noGrp="1"/>
          </p:cNvSpPr>
          <p:nvPr>
            <p:ph type="title"/>
          </p:nvPr>
        </p:nvSpPr>
        <p:spPr>
          <a:xfrm>
            <a:off x="2357316" y="359761"/>
            <a:ext cx="6714699" cy="676564"/>
          </a:xfrm>
        </p:spPr>
        <p:txBody>
          <a:bodyPr vert="horz" lIns="91440" tIns="45720" rIns="91440" bIns="45720" rtlCol="0" anchor="b">
            <a:normAutofit fontScale="90000"/>
          </a:bodyPr>
          <a:lstStyle/>
          <a:p>
            <a:r>
              <a:rPr lang="en-US" sz="4800" kern="1200" dirty="0">
                <a:solidFill>
                  <a:srgbClr val="FFFFFF"/>
                </a:solidFill>
                <a:latin typeface="+mj-lt"/>
                <a:ea typeface="+mj-ea"/>
                <a:cs typeface="+mj-cs"/>
              </a:rPr>
              <a:t>Seasonal Sales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3C80449-EDE5-3928-96FC-C980725E4D14}"/>
              </a:ext>
            </a:extLst>
          </p:cNvPr>
          <p:cNvPicPr>
            <a:picLocks noChangeAspect="1"/>
          </p:cNvPicPr>
          <p:nvPr/>
        </p:nvPicPr>
        <p:blipFill>
          <a:blip r:embed="rId2"/>
          <a:stretch>
            <a:fillRect/>
          </a:stretch>
        </p:blipFill>
        <p:spPr>
          <a:xfrm>
            <a:off x="652067" y="1165271"/>
            <a:ext cx="9877387" cy="4686548"/>
          </a:xfrm>
          <a:prstGeom prst="rect">
            <a:avLst/>
          </a:prstGeom>
        </p:spPr>
      </p:pic>
      <p:sp>
        <p:nvSpPr>
          <p:cNvPr id="6" name="Rectangle: Rounded Corners 5">
            <a:extLst>
              <a:ext uri="{FF2B5EF4-FFF2-40B4-BE49-F238E27FC236}">
                <a16:creationId xmlns:a16="http://schemas.microsoft.com/office/drawing/2014/main" id="{5A25E058-1C8E-CA4A-B743-A5352668BE01}"/>
              </a:ext>
            </a:extLst>
          </p:cNvPr>
          <p:cNvSpPr/>
          <p:nvPr/>
        </p:nvSpPr>
        <p:spPr>
          <a:xfrm>
            <a:off x="674438" y="4988920"/>
            <a:ext cx="9864436" cy="877454"/>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57043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9" name="Diagram 8">
            <a:extLst>
              <a:ext uri="{FF2B5EF4-FFF2-40B4-BE49-F238E27FC236}">
                <a16:creationId xmlns:a16="http://schemas.microsoft.com/office/drawing/2014/main" id="{F32AFEE6-7276-ADF8-C53D-DB87D2C52643}"/>
              </a:ext>
            </a:extLst>
          </p:cNvPr>
          <p:cNvGraphicFramePr/>
          <p:nvPr>
            <p:extLst>
              <p:ext uri="{D42A27DB-BD31-4B8C-83A1-F6EECF244321}">
                <p14:modId xmlns:p14="http://schemas.microsoft.com/office/powerpoint/2010/main" val="46077995"/>
              </p:ext>
            </p:extLst>
          </p:nvPr>
        </p:nvGraphicFramePr>
        <p:xfrm>
          <a:off x="986479" y="1466982"/>
          <a:ext cx="2945219" cy="523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87A55C25-9433-0B14-C0E8-7676F10AACEF}"/>
              </a:ext>
            </a:extLst>
          </p:cNvPr>
          <p:cNvGraphicFramePr/>
          <p:nvPr>
            <p:extLst>
              <p:ext uri="{D42A27DB-BD31-4B8C-83A1-F6EECF244321}">
                <p14:modId xmlns:p14="http://schemas.microsoft.com/office/powerpoint/2010/main" val="903353732"/>
              </p:ext>
            </p:extLst>
          </p:nvPr>
        </p:nvGraphicFramePr>
        <p:xfrm>
          <a:off x="7566138" y="1466982"/>
          <a:ext cx="2945219" cy="5232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TextBox 12">
            <a:extLst>
              <a:ext uri="{FF2B5EF4-FFF2-40B4-BE49-F238E27FC236}">
                <a16:creationId xmlns:a16="http://schemas.microsoft.com/office/drawing/2014/main" id="{02A0B3E5-AF17-3E37-3399-46C266F760D2}"/>
              </a:ext>
            </a:extLst>
          </p:cNvPr>
          <p:cNvSpPr txBox="1"/>
          <p:nvPr/>
        </p:nvSpPr>
        <p:spPr>
          <a:xfrm>
            <a:off x="690345" y="2363281"/>
            <a:ext cx="4723205" cy="923330"/>
          </a:xfrm>
          <a:prstGeom prst="rect">
            <a:avLst/>
          </a:prstGeom>
          <a:noFill/>
        </p:spPr>
        <p:txBody>
          <a:bodyPr wrap="square" rtlCol="0">
            <a:spAutoFit/>
          </a:bodyPr>
          <a:lstStyle/>
          <a:p>
            <a:r>
              <a:rPr lang="en-US" dirty="0">
                <a:solidFill>
                  <a:schemeClr val="bg1"/>
                </a:solidFill>
              </a:rPr>
              <a:t>Video games purchased in retail stores such as Game Stop, Walmart, and Target and online such as on Amazon</a:t>
            </a:r>
            <a:endParaRPr lang="en-GB" dirty="0">
              <a:solidFill>
                <a:schemeClr val="bg1"/>
              </a:solidFill>
            </a:endParaRPr>
          </a:p>
        </p:txBody>
      </p:sp>
      <p:sp>
        <p:nvSpPr>
          <p:cNvPr id="15" name="TextBox 14">
            <a:extLst>
              <a:ext uri="{FF2B5EF4-FFF2-40B4-BE49-F238E27FC236}">
                <a16:creationId xmlns:a16="http://schemas.microsoft.com/office/drawing/2014/main" id="{4907C6E3-00B4-409E-60F6-54BC989F365A}"/>
              </a:ext>
            </a:extLst>
          </p:cNvPr>
          <p:cNvSpPr txBox="1"/>
          <p:nvPr/>
        </p:nvSpPr>
        <p:spPr>
          <a:xfrm>
            <a:off x="6623622" y="2368569"/>
            <a:ext cx="4614531" cy="1200329"/>
          </a:xfrm>
          <a:prstGeom prst="rect">
            <a:avLst/>
          </a:prstGeom>
          <a:noFill/>
        </p:spPr>
        <p:txBody>
          <a:bodyPr wrap="square" rtlCol="0">
            <a:spAutoFit/>
          </a:bodyPr>
          <a:lstStyle/>
          <a:p>
            <a:r>
              <a:rPr lang="en-US" dirty="0">
                <a:solidFill>
                  <a:schemeClr val="bg1"/>
                </a:solidFill>
              </a:rPr>
              <a:t>Games purchased via the internet such as Steam, Origin, Blizzard’s Battle.net, Xbox Games Store, PlayStation Store, and Nintendo Shop for consoles</a:t>
            </a:r>
            <a:endParaRPr lang="en-GB" dirty="0">
              <a:solidFill>
                <a:schemeClr val="bg1"/>
              </a:solidFill>
            </a:endParaRPr>
          </a:p>
        </p:txBody>
      </p:sp>
      <p:sp>
        <p:nvSpPr>
          <p:cNvPr id="17" name="TextBox 16">
            <a:extLst>
              <a:ext uri="{FF2B5EF4-FFF2-40B4-BE49-F238E27FC236}">
                <a16:creationId xmlns:a16="http://schemas.microsoft.com/office/drawing/2014/main" id="{F360C896-2ED3-B90D-43B8-A26EAE9C88E4}"/>
              </a:ext>
            </a:extLst>
          </p:cNvPr>
          <p:cNvSpPr txBox="1"/>
          <p:nvPr/>
        </p:nvSpPr>
        <p:spPr>
          <a:xfrm>
            <a:off x="987979" y="378729"/>
            <a:ext cx="3699311" cy="707886"/>
          </a:xfrm>
          <a:prstGeom prst="rect">
            <a:avLst/>
          </a:prstGeom>
          <a:noFill/>
        </p:spPr>
        <p:txBody>
          <a:bodyPr wrap="square" rtlCol="0">
            <a:spAutoFit/>
          </a:bodyPr>
          <a:lstStyle/>
          <a:p>
            <a:r>
              <a:rPr lang="en-US" sz="4000" dirty="0">
                <a:solidFill>
                  <a:schemeClr val="bg1"/>
                </a:solidFill>
              </a:rPr>
              <a:t>Scope of Data</a:t>
            </a:r>
            <a:endParaRPr lang="en-GB" sz="4000" dirty="0">
              <a:solidFill>
                <a:schemeClr val="bg1"/>
              </a:solidFill>
            </a:endParaRPr>
          </a:p>
        </p:txBody>
      </p:sp>
      <p:pic>
        <p:nvPicPr>
          <p:cNvPr id="1028" name="Picture 4" descr="What is &quot;Out of Scope&quot; and How To Avoid Out of Scope Work in Your Next  Project - ScopeStack">
            <a:extLst>
              <a:ext uri="{FF2B5EF4-FFF2-40B4-BE49-F238E27FC236}">
                <a16:creationId xmlns:a16="http://schemas.microsoft.com/office/drawing/2014/main" id="{FD8F14A8-B488-938B-A9F1-C490DA16AA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37005" y="3948184"/>
            <a:ext cx="5760612" cy="230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922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1EF32-2C88-F265-229C-8A2ECC9E1A48}"/>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Meta Data Analysis</a:t>
            </a:r>
            <a:endParaRPr lang="en-GB" sz="4000" dirty="0">
              <a:solidFill>
                <a:srgbClr val="FFFFFF"/>
              </a:solidFill>
            </a:endParaRPr>
          </a:p>
        </p:txBody>
      </p:sp>
      <p:pic>
        <p:nvPicPr>
          <p:cNvPr id="15" name="Picture 14">
            <a:extLst>
              <a:ext uri="{FF2B5EF4-FFF2-40B4-BE49-F238E27FC236}">
                <a16:creationId xmlns:a16="http://schemas.microsoft.com/office/drawing/2014/main" id="{2E260D45-98AF-A662-E0DA-40F2DBB746A4}"/>
              </a:ext>
            </a:extLst>
          </p:cNvPr>
          <p:cNvPicPr>
            <a:picLocks noChangeAspect="1"/>
          </p:cNvPicPr>
          <p:nvPr/>
        </p:nvPicPr>
        <p:blipFill>
          <a:blip r:embed="rId3"/>
          <a:stretch>
            <a:fillRect/>
          </a:stretch>
        </p:blipFill>
        <p:spPr>
          <a:xfrm>
            <a:off x="744278" y="1885279"/>
            <a:ext cx="4616745" cy="2376769"/>
          </a:xfrm>
          <a:prstGeom prst="rect">
            <a:avLst/>
          </a:prstGeom>
        </p:spPr>
      </p:pic>
      <p:pic>
        <p:nvPicPr>
          <p:cNvPr id="18" name="Picture 17">
            <a:extLst>
              <a:ext uri="{FF2B5EF4-FFF2-40B4-BE49-F238E27FC236}">
                <a16:creationId xmlns:a16="http://schemas.microsoft.com/office/drawing/2014/main" id="{C1D7D4D0-786C-A359-7F3B-E6DE798FE623}"/>
              </a:ext>
            </a:extLst>
          </p:cNvPr>
          <p:cNvPicPr>
            <a:picLocks noChangeAspect="1"/>
          </p:cNvPicPr>
          <p:nvPr/>
        </p:nvPicPr>
        <p:blipFill>
          <a:blip r:embed="rId4"/>
          <a:stretch>
            <a:fillRect/>
          </a:stretch>
        </p:blipFill>
        <p:spPr>
          <a:xfrm>
            <a:off x="7099115" y="1759213"/>
            <a:ext cx="3629025" cy="2628900"/>
          </a:xfrm>
          <a:prstGeom prst="rect">
            <a:avLst/>
          </a:prstGeom>
        </p:spPr>
      </p:pic>
      <p:pic>
        <p:nvPicPr>
          <p:cNvPr id="20" name="Picture 19">
            <a:extLst>
              <a:ext uri="{FF2B5EF4-FFF2-40B4-BE49-F238E27FC236}">
                <a16:creationId xmlns:a16="http://schemas.microsoft.com/office/drawing/2014/main" id="{AC007901-D9E1-9824-A9BA-3C707528AC6E}"/>
              </a:ext>
            </a:extLst>
          </p:cNvPr>
          <p:cNvPicPr>
            <a:picLocks noChangeAspect="1"/>
          </p:cNvPicPr>
          <p:nvPr/>
        </p:nvPicPr>
        <p:blipFill>
          <a:blip r:embed="rId5"/>
          <a:stretch>
            <a:fillRect/>
          </a:stretch>
        </p:blipFill>
        <p:spPr>
          <a:xfrm>
            <a:off x="985948" y="4427265"/>
            <a:ext cx="4375075" cy="2265517"/>
          </a:xfrm>
          <a:prstGeom prst="rect">
            <a:avLst/>
          </a:prstGeom>
        </p:spPr>
      </p:pic>
      <p:pic>
        <p:nvPicPr>
          <p:cNvPr id="24" name="Picture 23">
            <a:extLst>
              <a:ext uri="{FF2B5EF4-FFF2-40B4-BE49-F238E27FC236}">
                <a16:creationId xmlns:a16="http://schemas.microsoft.com/office/drawing/2014/main" id="{A171037B-76E5-D6A3-6A5D-CBE4BC24DB9B}"/>
              </a:ext>
            </a:extLst>
          </p:cNvPr>
          <p:cNvPicPr>
            <a:picLocks noChangeAspect="1"/>
          </p:cNvPicPr>
          <p:nvPr/>
        </p:nvPicPr>
        <p:blipFill>
          <a:blip r:embed="rId6"/>
          <a:stretch>
            <a:fillRect/>
          </a:stretch>
        </p:blipFill>
        <p:spPr>
          <a:xfrm>
            <a:off x="7165567" y="4316184"/>
            <a:ext cx="3477400" cy="2487678"/>
          </a:xfrm>
          <a:prstGeom prst="rect">
            <a:avLst/>
          </a:prstGeom>
        </p:spPr>
      </p:pic>
    </p:spTree>
    <p:extLst>
      <p:ext uri="{BB962C8B-B14F-4D97-AF65-F5344CB8AC3E}">
        <p14:creationId xmlns:p14="http://schemas.microsoft.com/office/powerpoint/2010/main" val="3649170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430335-9497-0886-AFE1-EF9DF9F99A06}"/>
              </a:ext>
            </a:extLst>
          </p:cNvPr>
          <p:cNvSpPr>
            <a:spLocks noGrp="1"/>
          </p:cNvSpPr>
          <p:nvPr>
            <p:ph type="title"/>
          </p:nvPr>
        </p:nvSpPr>
        <p:spPr>
          <a:xfrm>
            <a:off x="132390" y="193450"/>
            <a:ext cx="3201366" cy="1741515"/>
          </a:xfrm>
        </p:spPr>
        <p:txBody>
          <a:bodyPr anchor="b">
            <a:normAutofit/>
          </a:bodyPr>
          <a:lstStyle/>
          <a:p>
            <a:pPr algn="r"/>
            <a:r>
              <a:rPr lang="en-US" sz="4000">
                <a:solidFill>
                  <a:srgbClr val="FFFFFF"/>
                </a:solidFill>
              </a:rPr>
              <a:t>Anomaly</a:t>
            </a:r>
            <a:br>
              <a:rPr lang="en-US" sz="4000">
                <a:solidFill>
                  <a:srgbClr val="FFFFFF"/>
                </a:solidFill>
              </a:rPr>
            </a:br>
            <a:r>
              <a:rPr lang="en-US" sz="4000">
                <a:solidFill>
                  <a:srgbClr val="FFFFFF"/>
                </a:solidFill>
              </a:rPr>
              <a:t>The Japanese Market</a:t>
            </a:r>
            <a:endParaRPr lang="en-GB" sz="4000" dirty="0">
              <a:solidFill>
                <a:srgbClr val="FFFFFF"/>
              </a:solidFill>
            </a:endParaRPr>
          </a:p>
        </p:txBody>
      </p:sp>
      <p:pic>
        <p:nvPicPr>
          <p:cNvPr id="5" name="Picture 4">
            <a:extLst>
              <a:ext uri="{FF2B5EF4-FFF2-40B4-BE49-F238E27FC236}">
                <a16:creationId xmlns:a16="http://schemas.microsoft.com/office/drawing/2014/main" id="{A9D0C77B-A929-B043-F2C7-412AD4BA8AB0}"/>
              </a:ext>
            </a:extLst>
          </p:cNvPr>
          <p:cNvPicPr>
            <a:picLocks noChangeAspect="1"/>
          </p:cNvPicPr>
          <p:nvPr/>
        </p:nvPicPr>
        <p:blipFill>
          <a:blip r:embed="rId3"/>
          <a:stretch>
            <a:fillRect/>
          </a:stretch>
        </p:blipFill>
        <p:spPr>
          <a:xfrm>
            <a:off x="4125532" y="943295"/>
            <a:ext cx="7924800" cy="5724525"/>
          </a:xfrm>
          <a:prstGeom prst="rect">
            <a:avLst/>
          </a:prstGeom>
        </p:spPr>
      </p:pic>
      <p:pic>
        <p:nvPicPr>
          <p:cNvPr id="2050" name="Picture 2" descr="Konami's Mini Consoles Become the First to Be Delayed Due to Coronavirus -  IGN">
            <a:extLst>
              <a:ext uri="{FF2B5EF4-FFF2-40B4-BE49-F238E27FC236}">
                <a16:creationId xmlns:a16="http://schemas.microsoft.com/office/drawing/2014/main" id="{AFCD8538-670C-6F66-5501-C68665B74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9907" y="193450"/>
            <a:ext cx="1949703" cy="10967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Many Nintendo Consoles Are There?">
            <a:extLst>
              <a:ext uri="{FF2B5EF4-FFF2-40B4-BE49-F238E27FC236}">
                <a16:creationId xmlns:a16="http://schemas.microsoft.com/office/drawing/2014/main" id="{5245DC95-6586-7DB5-6068-0FE06EE96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595" y="1955245"/>
            <a:ext cx="3700626" cy="18503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st Sega Console - Every Sega System, Ranked By You | Time Extension">
            <a:extLst>
              <a:ext uri="{FF2B5EF4-FFF2-40B4-BE49-F238E27FC236}">
                <a16:creationId xmlns:a16="http://schemas.microsoft.com/office/drawing/2014/main" id="{F3997050-DDCF-6718-8D45-1CCF9F5D63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922" y="4642371"/>
            <a:ext cx="2891971" cy="1667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2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19BFD6-40AB-8684-211D-35F729E018CA}"/>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Correlation of Critic Score To Sales</a:t>
            </a:r>
          </a:p>
        </p:txBody>
      </p:sp>
      <p:pic>
        <p:nvPicPr>
          <p:cNvPr id="5" name="Picture 4">
            <a:extLst>
              <a:ext uri="{FF2B5EF4-FFF2-40B4-BE49-F238E27FC236}">
                <a16:creationId xmlns:a16="http://schemas.microsoft.com/office/drawing/2014/main" id="{8CEA92DC-02F5-DDBD-B051-243675C71D42}"/>
              </a:ext>
            </a:extLst>
          </p:cNvPr>
          <p:cNvPicPr>
            <a:picLocks noChangeAspect="1"/>
          </p:cNvPicPr>
          <p:nvPr/>
        </p:nvPicPr>
        <p:blipFill>
          <a:blip r:embed="rId3"/>
          <a:stretch>
            <a:fillRect/>
          </a:stretch>
        </p:blipFill>
        <p:spPr>
          <a:xfrm>
            <a:off x="6155887" y="1480108"/>
            <a:ext cx="5608320" cy="3897782"/>
          </a:xfrm>
          <a:prstGeom prst="rect">
            <a:avLst/>
          </a:prstGeom>
        </p:spPr>
      </p:pic>
      <p:sp>
        <p:nvSpPr>
          <p:cNvPr id="7" name="Freeform: Shape 6">
            <a:extLst>
              <a:ext uri="{FF2B5EF4-FFF2-40B4-BE49-F238E27FC236}">
                <a16:creationId xmlns:a16="http://schemas.microsoft.com/office/drawing/2014/main" id="{E40A4BB7-D74D-6E3D-1FC4-751787DE6334}"/>
              </a:ext>
            </a:extLst>
          </p:cNvPr>
          <p:cNvSpPr/>
          <p:nvPr/>
        </p:nvSpPr>
        <p:spPr>
          <a:xfrm>
            <a:off x="7632700" y="2308114"/>
            <a:ext cx="3975100" cy="2682986"/>
          </a:xfrm>
          <a:custGeom>
            <a:avLst/>
            <a:gdLst>
              <a:gd name="connsiteX0" fmla="*/ 0 w 3975100"/>
              <a:gd name="connsiteY0" fmla="*/ 2390886 h 2682986"/>
              <a:gd name="connsiteX1" fmla="*/ 1384300 w 3975100"/>
              <a:gd name="connsiteY1" fmla="*/ 2136886 h 2682986"/>
              <a:gd name="connsiteX2" fmla="*/ 2527300 w 3975100"/>
              <a:gd name="connsiteY2" fmla="*/ 3286 h 2682986"/>
              <a:gd name="connsiteX3" fmla="*/ 3975100 w 3975100"/>
              <a:gd name="connsiteY3" fmla="*/ 2682986 h 2682986"/>
            </a:gdLst>
            <a:ahLst/>
            <a:cxnLst>
              <a:cxn ang="0">
                <a:pos x="connsiteX0" y="connsiteY0"/>
              </a:cxn>
              <a:cxn ang="0">
                <a:pos x="connsiteX1" y="connsiteY1"/>
              </a:cxn>
              <a:cxn ang="0">
                <a:pos x="connsiteX2" y="connsiteY2"/>
              </a:cxn>
              <a:cxn ang="0">
                <a:pos x="connsiteX3" y="connsiteY3"/>
              </a:cxn>
            </a:cxnLst>
            <a:rect l="l" t="t" r="r" b="b"/>
            <a:pathLst>
              <a:path w="3975100" h="2682986">
                <a:moveTo>
                  <a:pt x="0" y="2390886"/>
                </a:moveTo>
                <a:cubicBezTo>
                  <a:pt x="481541" y="2462852"/>
                  <a:pt x="963083" y="2534819"/>
                  <a:pt x="1384300" y="2136886"/>
                </a:cubicBezTo>
                <a:cubicBezTo>
                  <a:pt x="1805517" y="1738953"/>
                  <a:pt x="2095500" y="-87731"/>
                  <a:pt x="2527300" y="3286"/>
                </a:cubicBezTo>
                <a:cubicBezTo>
                  <a:pt x="2959100" y="94303"/>
                  <a:pt x="3683000" y="2191919"/>
                  <a:pt x="3975100" y="2682986"/>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ln>
                <a:solidFill>
                  <a:schemeClr val="tx1"/>
                </a:solidFill>
              </a:ln>
            </a:endParaRPr>
          </a:p>
        </p:txBody>
      </p:sp>
      <p:sp>
        <p:nvSpPr>
          <p:cNvPr id="3" name="Arrow: Right 2">
            <a:extLst>
              <a:ext uri="{FF2B5EF4-FFF2-40B4-BE49-F238E27FC236}">
                <a16:creationId xmlns:a16="http://schemas.microsoft.com/office/drawing/2014/main" id="{026B4EAF-A777-1771-74B5-C0662337CFB3}"/>
              </a:ext>
            </a:extLst>
          </p:cNvPr>
          <p:cNvSpPr/>
          <p:nvPr/>
        </p:nvSpPr>
        <p:spPr>
          <a:xfrm rot="18174377">
            <a:off x="8133907" y="2894762"/>
            <a:ext cx="1254642" cy="78577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F07775C0-E961-E272-285A-8071AD14625C}"/>
              </a:ext>
            </a:extLst>
          </p:cNvPr>
          <p:cNvSpPr/>
          <p:nvPr/>
        </p:nvSpPr>
        <p:spPr>
          <a:xfrm rot="3145367">
            <a:off x="11000095" y="2969094"/>
            <a:ext cx="997181" cy="63710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6123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38CD1F2-2CDE-4B42-BB23-EC7686F92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9827173-10F7-4BE6-8CC8-39A46D781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0FB2829-9E66-4DBD-BC15-FC5D73246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E9EE2A32-8611-4375-B6B1-468FAD682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77E1DA0-3927-4F35-B8A3-D5D556375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7BAA08B-588E-406F-899B-A6A7FC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8AA7C41-B331-402E-9453-95B3B8273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7060B3E-946D-4885-9B86-1D445209E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3046747-F284-4990-9ECA-3DF2C6E08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21301226-F3C6-4744-94AE-2460B381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68C82-CA5A-ABB5-3324-83C0C540FB07}"/>
              </a:ext>
            </a:extLst>
          </p:cNvPr>
          <p:cNvSpPr>
            <a:spLocks noGrp="1"/>
          </p:cNvSpPr>
          <p:nvPr>
            <p:ph type="title"/>
          </p:nvPr>
        </p:nvSpPr>
        <p:spPr>
          <a:xfrm>
            <a:off x="629640" y="630935"/>
            <a:ext cx="5107366" cy="2096769"/>
          </a:xfrm>
          <a:noFill/>
        </p:spPr>
        <p:txBody>
          <a:bodyPr vert="horz" lIns="91440" tIns="45720" rIns="91440" bIns="45720" rtlCol="0" anchor="t">
            <a:normAutofit/>
          </a:bodyPr>
          <a:lstStyle/>
          <a:p>
            <a:r>
              <a:rPr lang="en-US" sz="4800" kern="1200">
                <a:solidFill>
                  <a:schemeClr val="bg1"/>
                </a:solidFill>
                <a:latin typeface="+mj-lt"/>
                <a:ea typeface="+mj-ea"/>
                <a:cs typeface="+mj-cs"/>
              </a:rPr>
              <a:t>PC Desktop Applications </a:t>
            </a:r>
          </a:p>
        </p:txBody>
      </p:sp>
      <p:sp>
        <p:nvSpPr>
          <p:cNvPr id="39" name="Rectangle 38">
            <a:extLst>
              <a:ext uri="{FF2B5EF4-FFF2-40B4-BE49-F238E27FC236}">
                <a16:creationId xmlns:a16="http://schemas.microsoft.com/office/drawing/2014/main" id="{4EC57637-D435-4155-993A-0E3A8BBBA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hidden="1">
            <a:extLst>
              <a:ext uri="{FF2B5EF4-FFF2-40B4-BE49-F238E27FC236}">
                <a16:creationId xmlns:a16="http://schemas.microsoft.com/office/drawing/2014/main" id="{0B81AE96-B9C7-4679-BC62-F2C79F2E8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2" name="Straight Connector 41">
              <a:extLst>
                <a:ext uri="{FF2B5EF4-FFF2-40B4-BE49-F238E27FC236}">
                  <a16:creationId xmlns:a16="http://schemas.microsoft.com/office/drawing/2014/main" id="{BD4225F6-B312-47D5-8299-988BD17E0E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3C04A86-BCAE-473C-B18D-88FD5627C4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CCD134-9351-4847-8741-FF5EAB470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470C83-08EE-4959-BA0A-F8846F524E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7" name="Group 46" hidden="1">
            <a:extLst>
              <a:ext uri="{FF2B5EF4-FFF2-40B4-BE49-F238E27FC236}">
                <a16:creationId xmlns:a16="http://schemas.microsoft.com/office/drawing/2014/main" id="{DBFD3A89-3666-47FE-913F-6C75228F5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8" name="Straight Connector 47">
              <a:extLst>
                <a:ext uri="{FF2B5EF4-FFF2-40B4-BE49-F238E27FC236}">
                  <a16:creationId xmlns:a16="http://schemas.microsoft.com/office/drawing/2014/main" id="{AD6B60E5-039C-4E82-9B5C-984D6C46E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D05E89-A5D2-4DC0-B6B1-298EF0EF0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337967A-8AB7-47D5-A75E-6341730E99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068AD4-624D-4314-8C86-A3C0C3378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screenshot of a video game menu&#10;&#10;Description automatically generated">
            <a:extLst>
              <a:ext uri="{FF2B5EF4-FFF2-40B4-BE49-F238E27FC236}">
                <a16:creationId xmlns:a16="http://schemas.microsoft.com/office/drawing/2014/main" id="{0B9995BA-4E56-2E0D-A39F-DA58A2758B90}"/>
              </a:ext>
            </a:extLst>
          </p:cNvPr>
          <p:cNvPicPr>
            <a:picLocks noChangeAspect="1"/>
          </p:cNvPicPr>
          <p:nvPr/>
        </p:nvPicPr>
        <p:blipFill>
          <a:blip r:embed="rId2"/>
          <a:stretch>
            <a:fillRect/>
          </a:stretch>
        </p:blipFill>
        <p:spPr>
          <a:xfrm>
            <a:off x="631359" y="3041166"/>
            <a:ext cx="10843065" cy="2954735"/>
          </a:xfrm>
          <a:prstGeom prst="rect">
            <a:avLst/>
          </a:prstGeom>
        </p:spPr>
      </p:pic>
      <p:grpSp>
        <p:nvGrpSpPr>
          <p:cNvPr id="53" name="Group 52" hidden="1">
            <a:extLst>
              <a:ext uri="{FF2B5EF4-FFF2-40B4-BE49-F238E27FC236}">
                <a16:creationId xmlns:a16="http://schemas.microsoft.com/office/drawing/2014/main" id="{ACA2F7C3-1A69-44EE-A8B6-A4552E2C84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54" name="Straight Connector 53">
              <a:extLst>
                <a:ext uri="{FF2B5EF4-FFF2-40B4-BE49-F238E27FC236}">
                  <a16:creationId xmlns:a16="http://schemas.microsoft.com/office/drawing/2014/main" id="{6E44AF4D-8873-43B3-8E29-803B7720E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E89E8A-BD14-4974-818A-D8382DCD4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1B80B9-448B-4363-9DD7-C074AB2A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7DA34E7-83FB-4CAA-94F3-CEF086907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7190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A03F8D-4C38-DE1E-5DC4-93EDC0B577C1}"/>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Metacritics review score</a:t>
            </a:r>
          </a:p>
        </p:txBody>
      </p:sp>
      <p:pic>
        <p:nvPicPr>
          <p:cNvPr id="4" name="Picture 3">
            <a:extLst>
              <a:ext uri="{FF2B5EF4-FFF2-40B4-BE49-F238E27FC236}">
                <a16:creationId xmlns:a16="http://schemas.microsoft.com/office/drawing/2014/main" id="{251A7AAE-17B6-7B23-80AA-23FE2ED13F91}"/>
              </a:ext>
            </a:extLst>
          </p:cNvPr>
          <p:cNvPicPr>
            <a:picLocks noChangeAspect="1"/>
          </p:cNvPicPr>
          <p:nvPr/>
        </p:nvPicPr>
        <p:blipFill rotWithShape="1">
          <a:blip r:embed="rId3"/>
          <a:srcRect t="12725" r="1" b="6315"/>
          <a:stretch/>
        </p:blipFill>
        <p:spPr>
          <a:xfrm>
            <a:off x="1073941" y="1966293"/>
            <a:ext cx="10044116" cy="4452160"/>
          </a:xfrm>
          <a:prstGeom prst="rect">
            <a:avLst/>
          </a:prstGeom>
        </p:spPr>
      </p:pic>
    </p:spTree>
    <p:extLst>
      <p:ext uri="{BB962C8B-B14F-4D97-AF65-F5344CB8AC3E}">
        <p14:creationId xmlns:p14="http://schemas.microsoft.com/office/powerpoint/2010/main" val="227754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7A3DCE-BAEE-9507-207B-2F791C6A31C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Consumerism &amp; Capitalism</a:t>
            </a:r>
            <a:endParaRPr lang="en-GB" sz="4000" dirty="0">
              <a:solidFill>
                <a:srgbClr val="FFFFFF"/>
              </a:solidFill>
            </a:endParaRPr>
          </a:p>
        </p:txBody>
      </p:sp>
      <p:sp>
        <p:nvSpPr>
          <p:cNvPr id="3" name="Content Placeholder 2">
            <a:extLst>
              <a:ext uri="{FF2B5EF4-FFF2-40B4-BE49-F238E27FC236}">
                <a16:creationId xmlns:a16="http://schemas.microsoft.com/office/drawing/2014/main" id="{01DEF369-3247-7B2B-3CA0-0C2DEC929943}"/>
              </a:ext>
            </a:extLst>
          </p:cNvPr>
          <p:cNvSpPr>
            <a:spLocks noGrp="1"/>
          </p:cNvSpPr>
          <p:nvPr>
            <p:ph idx="1"/>
          </p:nvPr>
        </p:nvSpPr>
        <p:spPr>
          <a:xfrm>
            <a:off x="1371599" y="2318197"/>
            <a:ext cx="9724031" cy="3683358"/>
          </a:xfrm>
        </p:spPr>
        <p:txBody>
          <a:bodyPr anchor="ctr">
            <a:normAutofit/>
          </a:bodyPr>
          <a:lstStyle/>
          <a:p>
            <a:r>
              <a:rPr lang="en-US" sz="2000" dirty="0"/>
              <a:t>Consumerism is the central point of the globalization. Global capitalist system is to promote consumerism (spending) among people with no regard for their own ability to pay for what they are consuming. At this point return to our central question „Consumerism is the core ideology of the Capitalism‟.</a:t>
            </a:r>
          </a:p>
          <a:p>
            <a:endParaRPr lang="en-US" sz="2000" dirty="0"/>
          </a:p>
          <a:p>
            <a:r>
              <a:rPr lang="en-US" sz="2000" dirty="0"/>
              <a:t>In common use, consumerism refers to the tendency of people living in a capitalist economy to engage in a lifestyle of excessive materialism that revolves around reflexive, wasteful, or conspicuous overconsumption.</a:t>
            </a:r>
            <a:endParaRPr lang="en-GB" sz="2000" dirty="0"/>
          </a:p>
        </p:txBody>
      </p:sp>
    </p:spTree>
    <p:extLst>
      <p:ext uri="{BB962C8B-B14F-4D97-AF65-F5344CB8AC3E}">
        <p14:creationId xmlns:p14="http://schemas.microsoft.com/office/powerpoint/2010/main" val="3621534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442A82-7DFA-2EE0-264B-BC22217CEE27}"/>
              </a:ext>
            </a:extLst>
          </p:cNvPr>
          <p:cNvSpPr>
            <a:spLocks noGrp="1"/>
          </p:cNvSpPr>
          <p:nvPr>
            <p:ph type="title"/>
          </p:nvPr>
        </p:nvSpPr>
        <p:spPr>
          <a:xfrm>
            <a:off x="1419367" y="250311"/>
            <a:ext cx="9350233" cy="651389"/>
          </a:xfrm>
        </p:spPr>
        <p:txBody>
          <a:bodyPr vert="horz" lIns="91440" tIns="45720" rIns="91440" bIns="45720" rtlCol="0" anchor="b">
            <a:normAutofit fontScale="90000"/>
          </a:bodyPr>
          <a:lstStyle/>
          <a:p>
            <a:r>
              <a:rPr lang="en-US" sz="4800" kern="1200">
                <a:solidFill>
                  <a:srgbClr val="FFFFFF"/>
                </a:solidFill>
                <a:latin typeface="+mj-lt"/>
                <a:ea typeface="+mj-ea"/>
                <a:cs typeface="+mj-cs"/>
              </a:rPr>
              <a:t>Comparison to In App review count</a:t>
            </a:r>
            <a:endParaRPr lang="en-US" sz="4800" kern="1200" dirty="0">
              <a:solidFill>
                <a:srgbClr val="FFFFFF"/>
              </a:solidFill>
              <a:latin typeface="+mj-lt"/>
              <a:ea typeface="+mj-ea"/>
              <a:cs typeface="+mj-cs"/>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6441B8-8DC1-41F2-4FD2-DD80255ED214}"/>
              </a:ext>
            </a:extLst>
          </p:cNvPr>
          <p:cNvPicPr>
            <a:picLocks noChangeAspect="1"/>
          </p:cNvPicPr>
          <p:nvPr/>
        </p:nvPicPr>
        <p:blipFill>
          <a:blip r:embed="rId3"/>
          <a:stretch>
            <a:fillRect/>
          </a:stretch>
        </p:blipFill>
        <p:spPr>
          <a:xfrm>
            <a:off x="7304568" y="1001127"/>
            <a:ext cx="3932078" cy="5457247"/>
          </a:xfrm>
          <a:prstGeom prst="rect">
            <a:avLst/>
          </a:prstGeom>
        </p:spPr>
      </p:pic>
      <p:pic>
        <p:nvPicPr>
          <p:cNvPr id="9" name="Picture 8">
            <a:extLst>
              <a:ext uri="{FF2B5EF4-FFF2-40B4-BE49-F238E27FC236}">
                <a16:creationId xmlns:a16="http://schemas.microsoft.com/office/drawing/2014/main" id="{26F4ED53-BD1C-15D5-227D-6351AB6BE2C7}"/>
              </a:ext>
            </a:extLst>
          </p:cNvPr>
          <p:cNvPicPr>
            <a:picLocks noChangeAspect="1"/>
          </p:cNvPicPr>
          <p:nvPr/>
        </p:nvPicPr>
        <p:blipFill>
          <a:blip r:embed="rId4"/>
          <a:stretch>
            <a:fillRect/>
          </a:stretch>
        </p:blipFill>
        <p:spPr>
          <a:xfrm>
            <a:off x="154999" y="2190307"/>
            <a:ext cx="6594573" cy="2764537"/>
          </a:xfrm>
          <a:prstGeom prst="rect">
            <a:avLst/>
          </a:prstGeom>
        </p:spPr>
      </p:pic>
    </p:spTree>
    <p:extLst>
      <p:ext uri="{BB962C8B-B14F-4D97-AF65-F5344CB8AC3E}">
        <p14:creationId xmlns:p14="http://schemas.microsoft.com/office/powerpoint/2010/main" val="4267507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A8D695-4A08-DDDE-3456-4EA86EB08A4C}"/>
              </a:ext>
            </a:extLst>
          </p:cNvPr>
          <p:cNvPicPr>
            <a:picLocks noChangeAspect="1"/>
          </p:cNvPicPr>
          <p:nvPr/>
        </p:nvPicPr>
        <p:blipFill>
          <a:blip r:embed="rId2"/>
          <a:stretch>
            <a:fillRect/>
          </a:stretch>
        </p:blipFill>
        <p:spPr>
          <a:xfrm>
            <a:off x="2057400" y="1313009"/>
            <a:ext cx="9976262" cy="5145366"/>
          </a:xfrm>
          <a:prstGeom prst="rect">
            <a:avLst/>
          </a:prstGeom>
        </p:spPr>
      </p:pic>
      <p:sp>
        <p:nvSpPr>
          <p:cNvPr id="5" name="Title 1">
            <a:extLst>
              <a:ext uri="{FF2B5EF4-FFF2-40B4-BE49-F238E27FC236}">
                <a16:creationId xmlns:a16="http://schemas.microsoft.com/office/drawing/2014/main" id="{D7992151-69AC-4949-62FC-FAF11C7002C5}"/>
              </a:ext>
            </a:extLst>
          </p:cNvPr>
          <p:cNvSpPr txBox="1">
            <a:spLocks/>
          </p:cNvSpPr>
          <p:nvPr/>
        </p:nvSpPr>
        <p:spPr>
          <a:xfrm>
            <a:off x="166149" y="501769"/>
            <a:ext cx="3782458" cy="8571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solidFill>
                  <a:srgbClr val="FFFFFF"/>
                </a:solidFill>
              </a:rPr>
              <a:t>In-App Stores</a:t>
            </a:r>
            <a:endParaRPr lang="en-US" sz="4800" dirty="0">
              <a:solidFill>
                <a:srgbClr val="FFFFFF"/>
              </a:solidFill>
            </a:endParaRPr>
          </a:p>
        </p:txBody>
      </p:sp>
    </p:spTree>
    <p:extLst>
      <p:ext uri="{BB962C8B-B14F-4D97-AF65-F5344CB8AC3E}">
        <p14:creationId xmlns:p14="http://schemas.microsoft.com/office/powerpoint/2010/main" val="3817531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8B7F33D9-D917-A9EC-CB57-E23CAC3B20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75100" y="456986"/>
            <a:ext cx="7937500" cy="594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4BD48F-E570-1C9E-652E-95F83620B3E1}"/>
              </a:ext>
            </a:extLst>
          </p:cNvPr>
          <p:cNvSpPr>
            <a:spLocks noGrp="1"/>
          </p:cNvSpPr>
          <p:nvPr>
            <p:ph type="title"/>
          </p:nvPr>
        </p:nvSpPr>
        <p:spPr>
          <a:xfrm>
            <a:off x="0" y="353186"/>
            <a:ext cx="3782458" cy="857132"/>
          </a:xfrm>
        </p:spPr>
        <p:txBody>
          <a:bodyPr vert="horz" lIns="91440" tIns="45720" rIns="91440" bIns="45720" rtlCol="0" anchor="b">
            <a:normAutofit/>
          </a:bodyPr>
          <a:lstStyle/>
          <a:p>
            <a:r>
              <a:rPr lang="en-US" sz="4800" kern="1200" dirty="0">
                <a:solidFill>
                  <a:srgbClr val="FFFFFF"/>
                </a:solidFill>
                <a:latin typeface="+mj-lt"/>
                <a:ea typeface="+mj-ea"/>
                <a:cs typeface="+mj-cs"/>
              </a:rPr>
              <a:t>In-App Stores</a:t>
            </a:r>
          </a:p>
        </p:txBody>
      </p:sp>
    </p:spTree>
    <p:extLst>
      <p:ext uri="{BB962C8B-B14F-4D97-AF65-F5344CB8AC3E}">
        <p14:creationId xmlns:p14="http://schemas.microsoft.com/office/powerpoint/2010/main" val="3203855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284C3C60-F454-E9ED-C10A-0145318014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682999" y="342900"/>
            <a:ext cx="8236323" cy="5943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C033330-B46A-271A-B23D-00FF61F41F53}"/>
              </a:ext>
            </a:extLst>
          </p:cNvPr>
          <p:cNvSpPr>
            <a:spLocks noGrp="1"/>
          </p:cNvSpPr>
          <p:nvPr>
            <p:ph type="title"/>
          </p:nvPr>
        </p:nvSpPr>
        <p:spPr>
          <a:xfrm>
            <a:off x="166149" y="501769"/>
            <a:ext cx="3782458" cy="857132"/>
          </a:xfrm>
        </p:spPr>
        <p:txBody>
          <a:bodyPr vert="horz" lIns="91440" tIns="45720" rIns="91440" bIns="45720" rtlCol="0" anchor="b">
            <a:normAutofit/>
          </a:bodyPr>
          <a:lstStyle/>
          <a:p>
            <a:r>
              <a:rPr lang="en-US" sz="4800" kern="1200">
                <a:solidFill>
                  <a:srgbClr val="FFFFFF"/>
                </a:solidFill>
                <a:latin typeface="+mj-lt"/>
                <a:ea typeface="+mj-ea"/>
                <a:cs typeface="+mj-cs"/>
              </a:rPr>
              <a:t>In-App Stores</a:t>
            </a:r>
            <a:endParaRPr lang="en-US" sz="4800" kern="1200" dirty="0">
              <a:solidFill>
                <a:srgbClr val="FFFFFF"/>
              </a:solidFill>
              <a:latin typeface="+mj-lt"/>
              <a:ea typeface="+mj-ea"/>
              <a:cs typeface="+mj-cs"/>
            </a:endParaRPr>
          </a:p>
        </p:txBody>
      </p:sp>
    </p:spTree>
    <p:extLst>
      <p:ext uri="{BB962C8B-B14F-4D97-AF65-F5344CB8AC3E}">
        <p14:creationId xmlns:p14="http://schemas.microsoft.com/office/powerpoint/2010/main" val="2245420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06841-CD0D-7DE9-1C1A-F46B1597CB93}"/>
              </a:ext>
            </a:extLst>
          </p:cNvPr>
          <p:cNvSpPr>
            <a:spLocks noGrp="1"/>
          </p:cNvSpPr>
          <p:nvPr>
            <p:ph type="title"/>
          </p:nvPr>
        </p:nvSpPr>
        <p:spPr>
          <a:xfrm>
            <a:off x="166149" y="501769"/>
            <a:ext cx="3782458" cy="857132"/>
          </a:xfrm>
        </p:spPr>
        <p:txBody>
          <a:bodyPr vert="horz" lIns="91440" tIns="45720" rIns="91440" bIns="45720" rtlCol="0" anchor="b">
            <a:normAutofit/>
          </a:bodyPr>
          <a:lstStyle/>
          <a:p>
            <a:r>
              <a:rPr lang="en-US" sz="4800" kern="1200" dirty="0">
                <a:solidFill>
                  <a:srgbClr val="FFFFFF"/>
                </a:solidFill>
                <a:latin typeface="+mj-lt"/>
                <a:ea typeface="+mj-ea"/>
                <a:cs typeface="+mj-cs"/>
              </a:rPr>
              <a:t>In-App Stores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98C7A1-E034-320D-2FDC-BB252DBB144F}"/>
              </a:ext>
            </a:extLst>
          </p:cNvPr>
          <p:cNvPicPr>
            <a:picLocks noChangeAspect="1"/>
          </p:cNvPicPr>
          <p:nvPr/>
        </p:nvPicPr>
        <p:blipFill>
          <a:blip r:embed="rId2"/>
          <a:stretch>
            <a:fillRect/>
          </a:stretch>
        </p:blipFill>
        <p:spPr>
          <a:xfrm>
            <a:off x="3935678" y="399626"/>
            <a:ext cx="7469197" cy="5826447"/>
          </a:xfrm>
          <a:prstGeom prst="rect">
            <a:avLst/>
          </a:prstGeom>
        </p:spPr>
      </p:pic>
    </p:spTree>
    <p:extLst>
      <p:ext uri="{BB962C8B-B14F-4D97-AF65-F5344CB8AC3E}">
        <p14:creationId xmlns:p14="http://schemas.microsoft.com/office/powerpoint/2010/main" val="3444381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7ECC838-756F-DF3B-163B-873331D0C9E3}"/>
              </a:ext>
            </a:extLst>
          </p:cNvPr>
          <p:cNvPicPr>
            <a:picLocks noGrp="1" noChangeAspect="1"/>
          </p:cNvPicPr>
          <p:nvPr>
            <p:ph idx="1"/>
          </p:nvPr>
        </p:nvPicPr>
        <p:blipFill>
          <a:blip r:embed="rId3"/>
          <a:stretch>
            <a:fillRect/>
          </a:stretch>
        </p:blipFill>
        <p:spPr>
          <a:xfrm>
            <a:off x="5007093" y="456986"/>
            <a:ext cx="6851413" cy="5943600"/>
          </a:xfrm>
          <a:prstGeom prst="rect">
            <a:avLst/>
          </a:prstGeom>
        </p:spPr>
      </p:pic>
      <p:sp>
        <p:nvSpPr>
          <p:cNvPr id="2" name="Title 1">
            <a:extLst>
              <a:ext uri="{FF2B5EF4-FFF2-40B4-BE49-F238E27FC236}">
                <a16:creationId xmlns:a16="http://schemas.microsoft.com/office/drawing/2014/main" id="{5BAB8ACE-4C92-2F55-FF8C-768EAE6694D5}"/>
              </a:ext>
            </a:extLst>
          </p:cNvPr>
          <p:cNvSpPr>
            <a:spLocks noGrp="1"/>
          </p:cNvSpPr>
          <p:nvPr>
            <p:ph type="title"/>
          </p:nvPr>
        </p:nvSpPr>
        <p:spPr>
          <a:xfrm>
            <a:off x="166149" y="501769"/>
            <a:ext cx="3782458" cy="857132"/>
          </a:xfrm>
        </p:spPr>
        <p:txBody>
          <a:bodyPr vert="horz" lIns="91440" tIns="45720" rIns="91440" bIns="45720" rtlCol="0" anchor="b">
            <a:normAutofit fontScale="90000"/>
          </a:bodyPr>
          <a:lstStyle/>
          <a:p>
            <a:r>
              <a:rPr lang="en-US" sz="4800" kern="1200" dirty="0">
                <a:solidFill>
                  <a:srgbClr val="FFFFFF"/>
                </a:solidFill>
                <a:latin typeface="+mj-lt"/>
                <a:ea typeface="+mj-ea"/>
                <a:cs typeface="+mj-cs"/>
              </a:rPr>
              <a:t>In-App Reviews</a:t>
            </a:r>
          </a:p>
        </p:txBody>
      </p:sp>
      <p:sp>
        <p:nvSpPr>
          <p:cNvPr id="3" name="Rectangle 2">
            <a:extLst>
              <a:ext uri="{FF2B5EF4-FFF2-40B4-BE49-F238E27FC236}">
                <a16:creationId xmlns:a16="http://schemas.microsoft.com/office/drawing/2014/main" id="{C0E873E3-F8FA-18BD-9D66-3816F65CA152}"/>
              </a:ext>
            </a:extLst>
          </p:cNvPr>
          <p:cNvSpPr/>
          <p:nvPr/>
        </p:nvSpPr>
        <p:spPr>
          <a:xfrm>
            <a:off x="6507126" y="4635795"/>
            <a:ext cx="1392865" cy="34024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7607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F2D9689-44D9-2FC8-DB29-B803ACDD6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350" y="-10071"/>
            <a:ext cx="31686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E8416C-2521-DA9D-7EA8-2FC31D0EB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7" y="10071"/>
            <a:ext cx="3168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809EEC2C-D5FD-6F28-97F7-E26959D226EE}"/>
              </a:ext>
            </a:extLst>
          </p:cNvPr>
          <p:cNvSpPr/>
          <p:nvPr/>
        </p:nvSpPr>
        <p:spPr>
          <a:xfrm>
            <a:off x="4682064" y="308488"/>
            <a:ext cx="3399418" cy="1244600"/>
          </a:xfrm>
          <a:prstGeom prst="rightArrow">
            <a:avLst/>
          </a:prstGeom>
          <a:no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Apple Store Review</a:t>
            </a:r>
            <a:endParaRPr lang="en-GB" dirty="0"/>
          </a:p>
        </p:txBody>
      </p:sp>
      <p:sp>
        <p:nvSpPr>
          <p:cNvPr id="4" name="Arrow: Left 3">
            <a:extLst>
              <a:ext uri="{FF2B5EF4-FFF2-40B4-BE49-F238E27FC236}">
                <a16:creationId xmlns:a16="http://schemas.microsoft.com/office/drawing/2014/main" id="{E2A56A83-E20F-B3A6-3572-A24B6C4A2275}"/>
              </a:ext>
            </a:extLst>
          </p:cNvPr>
          <p:cNvSpPr/>
          <p:nvPr/>
        </p:nvSpPr>
        <p:spPr>
          <a:xfrm>
            <a:off x="4502150" y="4241800"/>
            <a:ext cx="3168650" cy="1527929"/>
          </a:xfrm>
          <a:prstGeom prst="leftArrow">
            <a:avLst/>
          </a:prstGeom>
          <a:no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Google Play Store Review</a:t>
            </a:r>
            <a:endParaRPr lang="en-GB" dirty="0"/>
          </a:p>
        </p:txBody>
      </p:sp>
    </p:spTree>
    <p:extLst>
      <p:ext uri="{BB962C8B-B14F-4D97-AF65-F5344CB8AC3E}">
        <p14:creationId xmlns:p14="http://schemas.microsoft.com/office/powerpoint/2010/main" val="3158302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A3C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1432ABB-57A9-D92E-07F7-C78381334208}"/>
              </a:ext>
            </a:extLst>
          </p:cNvPr>
          <p:cNvPicPr>
            <a:picLocks noChangeAspect="1"/>
          </p:cNvPicPr>
          <p:nvPr/>
        </p:nvPicPr>
        <p:blipFill>
          <a:blip r:embed="rId3"/>
          <a:stretch>
            <a:fillRect/>
          </a:stretch>
        </p:blipFill>
        <p:spPr>
          <a:xfrm>
            <a:off x="3435459" y="643467"/>
            <a:ext cx="5321082" cy="5571066"/>
          </a:xfrm>
          <a:prstGeom prst="rect">
            <a:avLst/>
          </a:prstGeom>
        </p:spPr>
      </p:pic>
    </p:spTree>
    <p:extLst>
      <p:ext uri="{BB962C8B-B14F-4D97-AF65-F5344CB8AC3E}">
        <p14:creationId xmlns:p14="http://schemas.microsoft.com/office/powerpoint/2010/main" val="3971003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3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A9C6B86-EA7D-E1D2-D622-4CB6CD964ACA}"/>
              </a:ext>
            </a:extLst>
          </p:cNvPr>
          <p:cNvPicPr>
            <a:picLocks noChangeAspect="1"/>
          </p:cNvPicPr>
          <p:nvPr/>
        </p:nvPicPr>
        <p:blipFill>
          <a:blip r:embed="rId3"/>
          <a:stretch>
            <a:fillRect/>
          </a:stretch>
        </p:blipFill>
        <p:spPr>
          <a:xfrm>
            <a:off x="3262023" y="643467"/>
            <a:ext cx="5667954" cy="5571066"/>
          </a:xfrm>
          <a:prstGeom prst="rect">
            <a:avLst/>
          </a:prstGeom>
        </p:spPr>
      </p:pic>
    </p:spTree>
    <p:extLst>
      <p:ext uri="{BB962C8B-B14F-4D97-AF65-F5344CB8AC3E}">
        <p14:creationId xmlns:p14="http://schemas.microsoft.com/office/powerpoint/2010/main" val="3213004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B2A2CB5-1243-C2D5-00DA-30A205923D4B}"/>
              </a:ext>
            </a:extLst>
          </p:cNvPr>
          <p:cNvPicPr>
            <a:picLocks noChangeAspect="1"/>
          </p:cNvPicPr>
          <p:nvPr/>
        </p:nvPicPr>
        <p:blipFill>
          <a:blip r:embed="rId3"/>
          <a:stretch>
            <a:fillRect/>
          </a:stretch>
        </p:blipFill>
        <p:spPr>
          <a:xfrm>
            <a:off x="4414830" y="214335"/>
            <a:ext cx="7536733" cy="2240160"/>
          </a:xfrm>
          <a:prstGeom prst="rect">
            <a:avLst/>
          </a:prstGeom>
        </p:spPr>
      </p:pic>
      <p:pic>
        <p:nvPicPr>
          <p:cNvPr id="7" name="Picture 6">
            <a:extLst>
              <a:ext uri="{FF2B5EF4-FFF2-40B4-BE49-F238E27FC236}">
                <a16:creationId xmlns:a16="http://schemas.microsoft.com/office/drawing/2014/main" id="{DCE6C842-8969-C19B-E5AD-C582DDAFD923}"/>
              </a:ext>
            </a:extLst>
          </p:cNvPr>
          <p:cNvPicPr>
            <a:picLocks noChangeAspect="1"/>
          </p:cNvPicPr>
          <p:nvPr/>
        </p:nvPicPr>
        <p:blipFill>
          <a:blip r:embed="rId4"/>
          <a:stretch>
            <a:fillRect/>
          </a:stretch>
        </p:blipFill>
        <p:spPr>
          <a:xfrm>
            <a:off x="4311214" y="3099132"/>
            <a:ext cx="1923614" cy="3506765"/>
          </a:xfrm>
          <a:prstGeom prst="rect">
            <a:avLst/>
          </a:prstGeom>
        </p:spPr>
      </p:pic>
      <p:pic>
        <p:nvPicPr>
          <p:cNvPr id="11" name="Picture 10">
            <a:extLst>
              <a:ext uri="{FF2B5EF4-FFF2-40B4-BE49-F238E27FC236}">
                <a16:creationId xmlns:a16="http://schemas.microsoft.com/office/drawing/2014/main" id="{A6A118F3-BB3C-2AE4-47A7-80822C59581A}"/>
              </a:ext>
            </a:extLst>
          </p:cNvPr>
          <p:cNvPicPr>
            <a:picLocks noChangeAspect="1"/>
          </p:cNvPicPr>
          <p:nvPr/>
        </p:nvPicPr>
        <p:blipFill>
          <a:blip r:embed="rId5"/>
          <a:stretch>
            <a:fillRect/>
          </a:stretch>
        </p:blipFill>
        <p:spPr>
          <a:xfrm>
            <a:off x="6947392" y="3099132"/>
            <a:ext cx="1986288" cy="3506765"/>
          </a:xfrm>
          <a:prstGeom prst="rect">
            <a:avLst/>
          </a:prstGeom>
        </p:spPr>
      </p:pic>
      <p:pic>
        <p:nvPicPr>
          <p:cNvPr id="15" name="Picture 14">
            <a:extLst>
              <a:ext uri="{FF2B5EF4-FFF2-40B4-BE49-F238E27FC236}">
                <a16:creationId xmlns:a16="http://schemas.microsoft.com/office/drawing/2014/main" id="{1A4947AB-A6EE-99F9-9006-858BF6ED0A9F}"/>
              </a:ext>
            </a:extLst>
          </p:cNvPr>
          <p:cNvPicPr>
            <a:picLocks noChangeAspect="1"/>
          </p:cNvPicPr>
          <p:nvPr/>
        </p:nvPicPr>
        <p:blipFill>
          <a:blip r:embed="rId6"/>
          <a:stretch>
            <a:fillRect/>
          </a:stretch>
        </p:blipFill>
        <p:spPr>
          <a:xfrm>
            <a:off x="9465588" y="3087179"/>
            <a:ext cx="1969795" cy="3506765"/>
          </a:xfrm>
          <a:prstGeom prst="rect">
            <a:avLst/>
          </a:prstGeom>
        </p:spPr>
      </p:pic>
      <p:sp>
        <p:nvSpPr>
          <p:cNvPr id="17" name="TextBox 16">
            <a:extLst>
              <a:ext uri="{FF2B5EF4-FFF2-40B4-BE49-F238E27FC236}">
                <a16:creationId xmlns:a16="http://schemas.microsoft.com/office/drawing/2014/main" id="{C0F8591A-189B-A7B1-EF66-2AE954EB6D8C}"/>
              </a:ext>
            </a:extLst>
          </p:cNvPr>
          <p:cNvSpPr txBox="1"/>
          <p:nvPr/>
        </p:nvSpPr>
        <p:spPr>
          <a:xfrm>
            <a:off x="127354" y="1291400"/>
            <a:ext cx="4064061" cy="584775"/>
          </a:xfrm>
          <a:prstGeom prst="rect">
            <a:avLst/>
          </a:prstGeom>
          <a:noFill/>
        </p:spPr>
        <p:txBody>
          <a:bodyPr wrap="none" rtlCol="0">
            <a:spAutoFit/>
          </a:bodyPr>
          <a:lstStyle/>
          <a:p>
            <a:r>
              <a:rPr lang="en-US" sz="3200" dirty="0">
                <a:solidFill>
                  <a:schemeClr val="bg1"/>
                </a:solidFill>
              </a:rPr>
              <a:t>Developer Breakdown</a:t>
            </a:r>
            <a:endParaRPr lang="en-GB" sz="3200" dirty="0">
              <a:solidFill>
                <a:schemeClr val="bg1"/>
              </a:solidFill>
            </a:endParaRPr>
          </a:p>
        </p:txBody>
      </p:sp>
      <p:pic>
        <p:nvPicPr>
          <p:cNvPr id="3074" name="Picture 2" descr="Online Video Game Design and Development from The University of Texas at El  Paso">
            <a:extLst>
              <a:ext uri="{FF2B5EF4-FFF2-40B4-BE49-F238E27FC236}">
                <a16:creationId xmlns:a16="http://schemas.microsoft.com/office/drawing/2014/main" id="{CF8941BF-AC83-58C9-426A-9B45AD132A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394" y="3318316"/>
            <a:ext cx="3797726" cy="23233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00E6F1-03DD-07A0-ED4B-F52FB54131B8}"/>
              </a:ext>
            </a:extLst>
          </p:cNvPr>
          <p:cNvSpPr txBox="1"/>
          <p:nvPr/>
        </p:nvSpPr>
        <p:spPr>
          <a:xfrm>
            <a:off x="4191415" y="2647507"/>
            <a:ext cx="2305078" cy="369332"/>
          </a:xfrm>
          <a:prstGeom prst="rect">
            <a:avLst/>
          </a:prstGeom>
          <a:noFill/>
        </p:spPr>
        <p:txBody>
          <a:bodyPr wrap="square" rtlCol="0">
            <a:spAutoFit/>
          </a:bodyPr>
          <a:lstStyle/>
          <a:p>
            <a:r>
              <a:rPr lang="en-US" dirty="0">
                <a:solidFill>
                  <a:schemeClr val="bg1"/>
                </a:solidFill>
              </a:rPr>
              <a:t>EA Canada</a:t>
            </a:r>
            <a:endParaRPr lang="en-GB" dirty="0">
              <a:solidFill>
                <a:schemeClr val="bg1"/>
              </a:solidFill>
            </a:endParaRPr>
          </a:p>
        </p:txBody>
      </p:sp>
      <p:sp>
        <p:nvSpPr>
          <p:cNvPr id="3" name="TextBox 2">
            <a:extLst>
              <a:ext uri="{FF2B5EF4-FFF2-40B4-BE49-F238E27FC236}">
                <a16:creationId xmlns:a16="http://schemas.microsoft.com/office/drawing/2014/main" id="{D97D3547-39E6-7112-6CA4-9D911654CDC0}"/>
              </a:ext>
            </a:extLst>
          </p:cNvPr>
          <p:cNvSpPr txBox="1"/>
          <p:nvPr/>
        </p:nvSpPr>
        <p:spPr>
          <a:xfrm>
            <a:off x="6970430" y="2618888"/>
            <a:ext cx="2305078" cy="369332"/>
          </a:xfrm>
          <a:prstGeom prst="rect">
            <a:avLst/>
          </a:prstGeom>
          <a:noFill/>
        </p:spPr>
        <p:txBody>
          <a:bodyPr wrap="square" rtlCol="0">
            <a:spAutoFit/>
          </a:bodyPr>
          <a:lstStyle/>
          <a:p>
            <a:r>
              <a:rPr lang="en-US" dirty="0">
                <a:solidFill>
                  <a:schemeClr val="bg1"/>
                </a:solidFill>
              </a:rPr>
              <a:t>EA Tiburon</a:t>
            </a:r>
            <a:endParaRPr lang="en-GB" dirty="0">
              <a:solidFill>
                <a:schemeClr val="bg1"/>
              </a:solidFill>
            </a:endParaRPr>
          </a:p>
        </p:txBody>
      </p:sp>
      <p:sp>
        <p:nvSpPr>
          <p:cNvPr id="4" name="TextBox 3">
            <a:extLst>
              <a:ext uri="{FF2B5EF4-FFF2-40B4-BE49-F238E27FC236}">
                <a16:creationId xmlns:a16="http://schemas.microsoft.com/office/drawing/2014/main" id="{C5DD20C0-D6A2-310A-6B8B-F55D89314A6E}"/>
              </a:ext>
            </a:extLst>
          </p:cNvPr>
          <p:cNvSpPr txBox="1"/>
          <p:nvPr/>
        </p:nvSpPr>
        <p:spPr>
          <a:xfrm>
            <a:off x="9572704" y="2604343"/>
            <a:ext cx="2305078" cy="369332"/>
          </a:xfrm>
          <a:prstGeom prst="rect">
            <a:avLst/>
          </a:prstGeom>
          <a:noFill/>
        </p:spPr>
        <p:txBody>
          <a:bodyPr wrap="square" rtlCol="0">
            <a:spAutoFit/>
          </a:bodyPr>
          <a:lstStyle/>
          <a:p>
            <a:r>
              <a:rPr lang="en-US" dirty="0">
                <a:solidFill>
                  <a:schemeClr val="bg1"/>
                </a:solidFill>
              </a:rPr>
              <a:t>Ubisoft Montral</a:t>
            </a:r>
            <a:endParaRPr lang="en-GB" dirty="0">
              <a:solidFill>
                <a:schemeClr val="bg1"/>
              </a:solidFill>
            </a:endParaRPr>
          </a:p>
        </p:txBody>
      </p:sp>
    </p:spTree>
    <p:extLst>
      <p:ext uri="{BB962C8B-B14F-4D97-AF65-F5344CB8AC3E}">
        <p14:creationId xmlns:p14="http://schemas.microsoft.com/office/powerpoint/2010/main" val="1408446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4FEA054-13E1-710D-C987-718C87C73681}"/>
              </a:ext>
            </a:extLst>
          </p:cNvPr>
          <p:cNvPicPr>
            <a:picLocks noChangeAspect="1"/>
          </p:cNvPicPr>
          <p:nvPr/>
        </p:nvPicPr>
        <p:blipFill>
          <a:blip r:embed="rId3"/>
          <a:stretch>
            <a:fillRect/>
          </a:stretch>
        </p:blipFill>
        <p:spPr>
          <a:xfrm>
            <a:off x="8195" y="-10071"/>
            <a:ext cx="12192000" cy="6858000"/>
          </a:xfrm>
          <a:prstGeom prst="rect">
            <a:avLst/>
          </a:prstGeom>
        </p:spPr>
      </p:pic>
      <p:sp>
        <p:nvSpPr>
          <p:cNvPr id="2" name="Title 1">
            <a:extLst>
              <a:ext uri="{FF2B5EF4-FFF2-40B4-BE49-F238E27FC236}">
                <a16:creationId xmlns:a16="http://schemas.microsoft.com/office/drawing/2014/main" id="{91956E71-5959-8B57-1CD9-0148AECF369F}"/>
              </a:ext>
            </a:extLst>
          </p:cNvPr>
          <p:cNvSpPr>
            <a:spLocks noGrp="1"/>
          </p:cNvSpPr>
          <p:nvPr>
            <p:ph type="title"/>
          </p:nvPr>
        </p:nvSpPr>
        <p:spPr>
          <a:xfrm>
            <a:off x="1137684" y="40728"/>
            <a:ext cx="3955273" cy="611208"/>
          </a:xfrm>
        </p:spPr>
        <p:txBody>
          <a:bodyPr vert="horz" lIns="91440" tIns="45720" rIns="91440" bIns="45720" rtlCol="0" anchor="b">
            <a:normAutofit fontScale="90000"/>
          </a:bodyPr>
          <a:lstStyle/>
          <a:p>
            <a:pPr algn="ctr"/>
            <a:r>
              <a:rPr lang="en-US" sz="4800" kern="1200" dirty="0">
                <a:latin typeface="+mj-lt"/>
                <a:ea typeface="+mj-ea"/>
                <a:cs typeface="+mj-cs"/>
              </a:rPr>
              <a:t>Background</a:t>
            </a:r>
          </a:p>
        </p:txBody>
      </p:sp>
      <p:sp>
        <p:nvSpPr>
          <p:cNvPr id="22" name="Rectangle 21" hidden="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81B049F-8C87-72C7-45AA-B8002D533B10}"/>
              </a:ext>
            </a:extLst>
          </p:cNvPr>
          <p:cNvSpPr txBox="1"/>
          <p:nvPr/>
        </p:nvSpPr>
        <p:spPr>
          <a:xfrm>
            <a:off x="427924" y="1235076"/>
            <a:ext cx="5606926" cy="1754326"/>
          </a:xfrm>
          <a:prstGeom prst="rect">
            <a:avLst/>
          </a:prstGeom>
          <a:noFill/>
        </p:spPr>
        <p:txBody>
          <a:bodyPr wrap="square" rtlCol="0">
            <a:spAutoFit/>
          </a:bodyPr>
          <a:lstStyle/>
          <a:p>
            <a:r>
              <a:rPr lang="en-US" dirty="0">
                <a:solidFill>
                  <a:schemeClr val="bg1"/>
                </a:solidFill>
              </a:rPr>
              <a:t>Sequoia Capital a venture capital firm is interested in branching out into the video game development scene, and has tasked us to provide valuable insights, video game sales data has been gathered from various game developers and publishers in the industry across multiple regions around the world. </a:t>
            </a:r>
            <a:endParaRPr lang="en-GB" dirty="0">
              <a:solidFill>
                <a:schemeClr val="bg1"/>
              </a:solidFill>
            </a:endParaRPr>
          </a:p>
        </p:txBody>
      </p:sp>
      <p:sp>
        <p:nvSpPr>
          <p:cNvPr id="4" name="Title 1">
            <a:extLst>
              <a:ext uri="{FF2B5EF4-FFF2-40B4-BE49-F238E27FC236}">
                <a16:creationId xmlns:a16="http://schemas.microsoft.com/office/drawing/2014/main" id="{DD1CEB65-996E-AF2B-E473-DA5355E9B882}"/>
              </a:ext>
            </a:extLst>
          </p:cNvPr>
          <p:cNvSpPr txBox="1">
            <a:spLocks/>
          </p:cNvSpPr>
          <p:nvPr/>
        </p:nvSpPr>
        <p:spPr>
          <a:xfrm>
            <a:off x="7694712" y="207732"/>
            <a:ext cx="2756853" cy="1000763"/>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Who are we?</a:t>
            </a:r>
          </a:p>
        </p:txBody>
      </p:sp>
      <p:sp>
        <p:nvSpPr>
          <p:cNvPr id="5" name="TextBox 4">
            <a:extLst>
              <a:ext uri="{FF2B5EF4-FFF2-40B4-BE49-F238E27FC236}">
                <a16:creationId xmlns:a16="http://schemas.microsoft.com/office/drawing/2014/main" id="{16A5B594-1C52-9C80-6F91-554B170CFB6B}"/>
              </a:ext>
            </a:extLst>
          </p:cNvPr>
          <p:cNvSpPr txBox="1"/>
          <p:nvPr/>
        </p:nvSpPr>
        <p:spPr>
          <a:xfrm>
            <a:off x="6437854" y="1235076"/>
            <a:ext cx="5495925" cy="1754326"/>
          </a:xfrm>
          <a:prstGeom prst="rect">
            <a:avLst/>
          </a:prstGeom>
          <a:noFill/>
        </p:spPr>
        <p:txBody>
          <a:bodyPr wrap="square" rtlCol="0">
            <a:spAutoFit/>
          </a:bodyPr>
          <a:lstStyle/>
          <a:p>
            <a:r>
              <a:rPr lang="en-US" b="0" i="0" dirty="0">
                <a:effectLst/>
                <a:latin typeface="gg sans"/>
              </a:rPr>
              <a:t>At J &amp; E Analytics., we’re passionate about transforming raw data into actionable insights. Our team of seasoned data analysts, engineers, and strategists collaborates to unlock the hidden potential within your data. Whether you’re a startup or an enterprise, we’re here to empower your decision-making process.</a:t>
            </a:r>
            <a:endParaRPr lang="en-GB" dirty="0"/>
          </a:p>
        </p:txBody>
      </p:sp>
    </p:spTree>
    <p:extLst>
      <p:ext uri="{BB962C8B-B14F-4D97-AF65-F5344CB8AC3E}">
        <p14:creationId xmlns:p14="http://schemas.microsoft.com/office/powerpoint/2010/main" val="2551144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AE7681D-6BD8-AF24-4F1F-E2A7AA3C37A5}"/>
              </a:ext>
            </a:extLst>
          </p:cNvPr>
          <p:cNvPicPr>
            <a:picLocks noChangeAspect="1"/>
          </p:cNvPicPr>
          <p:nvPr/>
        </p:nvPicPr>
        <p:blipFill>
          <a:blip r:embed="rId3"/>
          <a:stretch>
            <a:fillRect/>
          </a:stretch>
        </p:blipFill>
        <p:spPr>
          <a:xfrm>
            <a:off x="6565220" y="1320800"/>
            <a:ext cx="4648200" cy="4038600"/>
          </a:xfrm>
          <a:prstGeom prst="rect">
            <a:avLst/>
          </a:prstGeom>
        </p:spPr>
      </p:pic>
      <p:sp>
        <p:nvSpPr>
          <p:cNvPr id="7" name="TextBox 6">
            <a:extLst>
              <a:ext uri="{FF2B5EF4-FFF2-40B4-BE49-F238E27FC236}">
                <a16:creationId xmlns:a16="http://schemas.microsoft.com/office/drawing/2014/main" id="{21270E04-D6D3-8D45-E740-201EA6B54C04}"/>
              </a:ext>
            </a:extLst>
          </p:cNvPr>
          <p:cNvSpPr txBox="1"/>
          <p:nvPr/>
        </p:nvSpPr>
        <p:spPr>
          <a:xfrm>
            <a:off x="499730" y="1034372"/>
            <a:ext cx="4805916" cy="707886"/>
          </a:xfrm>
          <a:prstGeom prst="rect">
            <a:avLst/>
          </a:prstGeom>
          <a:noFill/>
        </p:spPr>
        <p:txBody>
          <a:bodyPr wrap="square" rtlCol="0">
            <a:spAutoFit/>
          </a:bodyPr>
          <a:lstStyle/>
          <a:p>
            <a:r>
              <a:rPr lang="en-US" sz="4000" dirty="0">
                <a:solidFill>
                  <a:schemeClr val="bg1"/>
                </a:solidFill>
              </a:rPr>
              <a:t>Seasonal Data</a:t>
            </a:r>
            <a:endParaRPr lang="en-GB" sz="4000" dirty="0">
              <a:solidFill>
                <a:schemeClr val="bg1"/>
              </a:solidFill>
            </a:endParaRPr>
          </a:p>
        </p:txBody>
      </p:sp>
      <p:pic>
        <p:nvPicPr>
          <p:cNvPr id="4100" name="Picture 4" descr="Christmas">
            <a:extLst>
              <a:ext uri="{FF2B5EF4-FFF2-40B4-BE49-F238E27FC236}">
                <a16:creationId xmlns:a16="http://schemas.microsoft.com/office/drawing/2014/main" id="{F94BBE3C-26F0-E83F-08F1-2C9DDFFA45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56" y="2368569"/>
            <a:ext cx="5358597" cy="401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530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76E0CC-F14E-9AD4-3DB8-B2FD09BCF76E}"/>
              </a:ext>
            </a:extLst>
          </p:cNvPr>
          <p:cNvSpPr>
            <a:spLocks noGrp="1"/>
          </p:cNvSpPr>
          <p:nvPr>
            <p:ph type="title"/>
          </p:nvPr>
        </p:nvSpPr>
        <p:spPr>
          <a:xfrm>
            <a:off x="190360" y="308488"/>
            <a:ext cx="5040218" cy="2622344"/>
          </a:xfrm>
        </p:spPr>
        <p:txBody>
          <a:bodyPr vert="horz" lIns="91440" tIns="45720" rIns="91440" bIns="45720" rtlCol="0" anchor="b">
            <a:normAutofit fontScale="90000"/>
          </a:bodyPr>
          <a:lstStyle/>
          <a:p>
            <a:r>
              <a:rPr lang="en-US" sz="4800" kern="1200" dirty="0">
                <a:solidFill>
                  <a:srgbClr val="FFFFFF"/>
                </a:solidFill>
                <a:latin typeface="+mj-lt"/>
                <a:ea typeface="+mj-ea"/>
                <a:cs typeface="+mj-cs"/>
              </a:rPr>
              <a:t>Digital to make 95% of video game revenues in 2023, or $174.5 Billion</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BF61B0-B772-5FE1-E07A-4B27AA69C135}"/>
              </a:ext>
            </a:extLst>
          </p:cNvPr>
          <p:cNvPicPr>
            <a:picLocks noChangeAspect="1"/>
          </p:cNvPicPr>
          <p:nvPr/>
        </p:nvPicPr>
        <p:blipFill>
          <a:blip r:embed="rId3"/>
          <a:stretch>
            <a:fillRect/>
          </a:stretch>
        </p:blipFill>
        <p:spPr>
          <a:xfrm>
            <a:off x="5238773" y="163533"/>
            <a:ext cx="6610406" cy="3512540"/>
          </a:xfrm>
          <a:prstGeom prst="rect">
            <a:avLst/>
          </a:prstGeom>
        </p:spPr>
      </p:pic>
      <p:pic>
        <p:nvPicPr>
          <p:cNvPr id="9" name="Picture 8">
            <a:extLst>
              <a:ext uri="{FF2B5EF4-FFF2-40B4-BE49-F238E27FC236}">
                <a16:creationId xmlns:a16="http://schemas.microsoft.com/office/drawing/2014/main" id="{4CAF250B-2801-B311-FFE7-4583AC4FCB3B}"/>
              </a:ext>
            </a:extLst>
          </p:cNvPr>
          <p:cNvPicPr>
            <a:picLocks noChangeAspect="1"/>
          </p:cNvPicPr>
          <p:nvPr/>
        </p:nvPicPr>
        <p:blipFill>
          <a:blip r:embed="rId4"/>
          <a:stretch>
            <a:fillRect/>
          </a:stretch>
        </p:blipFill>
        <p:spPr>
          <a:xfrm>
            <a:off x="190360" y="3479115"/>
            <a:ext cx="5482934" cy="3179072"/>
          </a:xfrm>
          <a:prstGeom prst="rect">
            <a:avLst/>
          </a:prstGeom>
        </p:spPr>
      </p:pic>
    </p:spTree>
    <p:extLst>
      <p:ext uri="{BB962C8B-B14F-4D97-AF65-F5344CB8AC3E}">
        <p14:creationId xmlns:p14="http://schemas.microsoft.com/office/powerpoint/2010/main" val="2116899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Freeform: Shape 2060">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3" name="Rectangle 2062">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A76443A-B01A-8DCB-682F-2E41B0F7C866}"/>
              </a:ext>
            </a:extLst>
          </p:cNvPr>
          <p:cNvSpPr txBox="1"/>
          <p:nvPr/>
        </p:nvSpPr>
        <p:spPr>
          <a:xfrm>
            <a:off x="662180" y="2862471"/>
            <a:ext cx="3041803" cy="290780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a:solidFill>
                  <a:srgbClr val="FFFFFF"/>
                </a:solidFill>
                <a:latin typeface="+mj-lt"/>
                <a:ea typeface="+mj-ea"/>
                <a:cs typeface="+mj-cs"/>
              </a:rPr>
              <a:t>Mobile Platform (Console)</a:t>
            </a:r>
          </a:p>
        </p:txBody>
      </p:sp>
      <p:pic>
        <p:nvPicPr>
          <p:cNvPr id="6" name="Picture 5">
            <a:extLst>
              <a:ext uri="{FF2B5EF4-FFF2-40B4-BE49-F238E27FC236}">
                <a16:creationId xmlns:a16="http://schemas.microsoft.com/office/drawing/2014/main" id="{0A787EEB-1653-604E-DA4A-4868F2B4469F}"/>
              </a:ext>
            </a:extLst>
          </p:cNvPr>
          <p:cNvPicPr>
            <a:picLocks noChangeAspect="1"/>
          </p:cNvPicPr>
          <p:nvPr/>
        </p:nvPicPr>
        <p:blipFill>
          <a:blip r:embed="rId3"/>
          <a:stretch>
            <a:fillRect/>
          </a:stretch>
        </p:blipFill>
        <p:spPr>
          <a:xfrm>
            <a:off x="5342170" y="2316397"/>
            <a:ext cx="5651500" cy="4351655"/>
          </a:xfrm>
          <a:prstGeom prst="rect">
            <a:avLst/>
          </a:prstGeom>
        </p:spPr>
      </p:pic>
      <p:pic>
        <p:nvPicPr>
          <p:cNvPr id="2050" name="Picture 2" descr="Should you play Genshin Impact on PC, Console or Mobile? - Gaming |  esports.com">
            <a:extLst>
              <a:ext uri="{FF2B5EF4-FFF2-40B4-BE49-F238E27FC236}">
                <a16:creationId xmlns:a16="http://schemas.microsoft.com/office/drawing/2014/main" id="{89335946-B87A-EAA9-73B4-B1252562B2A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15267" y="433782"/>
            <a:ext cx="3419533" cy="1692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317B549-31D6-A7E9-0505-66F44913C738}"/>
              </a:ext>
            </a:extLst>
          </p:cNvPr>
          <p:cNvPicPr>
            <a:picLocks noChangeAspect="1"/>
          </p:cNvPicPr>
          <p:nvPr/>
        </p:nvPicPr>
        <p:blipFill>
          <a:blip r:embed="rId5"/>
          <a:stretch>
            <a:fillRect/>
          </a:stretch>
        </p:blipFill>
        <p:spPr>
          <a:xfrm>
            <a:off x="4210160" y="433782"/>
            <a:ext cx="3935689" cy="1475883"/>
          </a:xfrm>
          <a:prstGeom prst="rect">
            <a:avLst/>
          </a:prstGeom>
        </p:spPr>
      </p:pic>
    </p:spTree>
    <p:extLst>
      <p:ext uri="{BB962C8B-B14F-4D97-AF65-F5344CB8AC3E}">
        <p14:creationId xmlns:p14="http://schemas.microsoft.com/office/powerpoint/2010/main" val="1575045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2F8BA1-86E1-757B-ACC5-BAB2EBCF8DD9}"/>
              </a:ext>
            </a:extLst>
          </p:cNvPr>
          <p:cNvPicPr>
            <a:picLocks noChangeAspect="1"/>
          </p:cNvPicPr>
          <p:nvPr/>
        </p:nvPicPr>
        <p:blipFill>
          <a:blip r:embed="rId3"/>
          <a:stretch>
            <a:fillRect/>
          </a:stretch>
        </p:blipFill>
        <p:spPr>
          <a:xfrm>
            <a:off x="155557" y="372784"/>
            <a:ext cx="5804977" cy="6229927"/>
          </a:xfrm>
          <a:prstGeom prst="rect">
            <a:avLst/>
          </a:prstGeom>
        </p:spPr>
      </p:pic>
      <p:pic>
        <p:nvPicPr>
          <p:cNvPr id="6" name="Picture 5">
            <a:extLst>
              <a:ext uri="{FF2B5EF4-FFF2-40B4-BE49-F238E27FC236}">
                <a16:creationId xmlns:a16="http://schemas.microsoft.com/office/drawing/2014/main" id="{DDDAED3F-C251-4125-4990-9F3A6AD291D9}"/>
              </a:ext>
            </a:extLst>
          </p:cNvPr>
          <p:cNvPicPr>
            <a:picLocks noChangeAspect="1"/>
          </p:cNvPicPr>
          <p:nvPr/>
        </p:nvPicPr>
        <p:blipFill>
          <a:blip r:embed="rId4"/>
          <a:stretch>
            <a:fillRect/>
          </a:stretch>
        </p:blipFill>
        <p:spPr>
          <a:xfrm>
            <a:off x="6328093" y="214552"/>
            <a:ext cx="5580707" cy="3078216"/>
          </a:xfrm>
          <a:prstGeom prst="rect">
            <a:avLst/>
          </a:prstGeom>
        </p:spPr>
      </p:pic>
      <p:pic>
        <p:nvPicPr>
          <p:cNvPr id="9" name="Picture 8">
            <a:extLst>
              <a:ext uri="{FF2B5EF4-FFF2-40B4-BE49-F238E27FC236}">
                <a16:creationId xmlns:a16="http://schemas.microsoft.com/office/drawing/2014/main" id="{E8A2A43A-0D6C-E17A-7110-CBE4F63A90BE}"/>
              </a:ext>
            </a:extLst>
          </p:cNvPr>
          <p:cNvPicPr>
            <a:picLocks noChangeAspect="1"/>
          </p:cNvPicPr>
          <p:nvPr/>
        </p:nvPicPr>
        <p:blipFill>
          <a:blip r:embed="rId5"/>
          <a:stretch>
            <a:fillRect/>
          </a:stretch>
        </p:blipFill>
        <p:spPr>
          <a:xfrm>
            <a:off x="6685210" y="3410014"/>
            <a:ext cx="4782113" cy="3233434"/>
          </a:xfrm>
          <a:prstGeom prst="rect">
            <a:avLst/>
          </a:prstGeom>
        </p:spPr>
      </p:pic>
    </p:spTree>
    <p:extLst>
      <p:ext uri="{BB962C8B-B14F-4D97-AF65-F5344CB8AC3E}">
        <p14:creationId xmlns:p14="http://schemas.microsoft.com/office/powerpoint/2010/main" val="1142843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E54152-66DF-857C-7075-C57232A43AAD}"/>
              </a:ext>
            </a:extLst>
          </p:cNvPr>
          <p:cNvSpPr>
            <a:spLocks noGrp="1"/>
          </p:cNvSpPr>
          <p:nvPr>
            <p:ph type="title"/>
          </p:nvPr>
        </p:nvSpPr>
        <p:spPr>
          <a:xfrm>
            <a:off x="152153" y="590926"/>
            <a:ext cx="6714699" cy="1256348"/>
          </a:xfrm>
        </p:spPr>
        <p:txBody>
          <a:bodyPr vert="horz" lIns="91440" tIns="45720" rIns="91440" bIns="45720" rtlCol="0" anchor="b">
            <a:normAutofit fontScale="90000"/>
          </a:bodyPr>
          <a:lstStyle/>
          <a:p>
            <a:r>
              <a:rPr lang="en-US" sz="4800" kern="1200" dirty="0">
                <a:solidFill>
                  <a:srgbClr val="FFFFFF"/>
                </a:solidFill>
                <a:latin typeface="+mj-lt"/>
                <a:ea typeface="+mj-ea"/>
                <a:cs typeface="+mj-cs"/>
              </a:rPr>
              <a:t>Digital Sales | Physical Merchandise | Cross Platform Games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lden Ring: Shadow of the Erdtree Collector's Edition preorder blows up -  Polygon">
            <a:extLst>
              <a:ext uri="{FF2B5EF4-FFF2-40B4-BE49-F238E27FC236}">
                <a16:creationId xmlns:a16="http://schemas.microsoft.com/office/drawing/2014/main" id="{2F1E916F-732E-35C0-7A88-5C91D2E8C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328" y="1268013"/>
            <a:ext cx="8319654" cy="554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8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144" name="Rectangle 5143">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F8EBA-54F6-1B70-1D23-0F2F068C238E}"/>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4300" kern="1200">
                <a:solidFill>
                  <a:schemeClr val="bg1"/>
                </a:solidFill>
                <a:latin typeface="+mj-lt"/>
                <a:ea typeface="+mj-ea"/>
                <a:cs typeface="+mj-cs"/>
              </a:rPr>
              <a:t>Minimum Viable Product 1</a:t>
            </a:r>
          </a:p>
        </p:txBody>
      </p:sp>
      <p:pic>
        <p:nvPicPr>
          <p:cNvPr id="5126" name="Picture 6" descr="Does anybody know the general size of the Lightcycle Arena in Tron Legacy?  : r/tron">
            <a:extLst>
              <a:ext uri="{FF2B5EF4-FFF2-40B4-BE49-F238E27FC236}">
                <a16:creationId xmlns:a16="http://schemas.microsoft.com/office/drawing/2014/main" id="{70E57AD7-6C20-2971-8F4F-72DAF249F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75" r="25157" b="-6"/>
          <a:stretch/>
        </p:blipFill>
        <p:spPr bwMode="auto">
          <a:xfrm>
            <a:off x="20" y="10"/>
            <a:ext cx="4000480" cy="4005933"/>
          </a:xfrm>
          <a:custGeom>
            <a:avLst/>
            <a:gdLst/>
            <a:ahLst/>
            <a:cxnLst/>
            <a:rect l="l" t="t" r="r" b="b"/>
            <a:pathLst>
              <a:path w="4000500" h="4005943">
                <a:moveTo>
                  <a:pt x="0" y="0"/>
                </a:moveTo>
                <a:lnTo>
                  <a:pt x="4000500" y="0"/>
                </a:lnTo>
                <a:lnTo>
                  <a:pt x="4000500" y="3936797"/>
                </a:lnTo>
                <a:lnTo>
                  <a:pt x="3316514" y="4005943"/>
                </a:lnTo>
                <a:lnTo>
                  <a:pt x="0" y="3964175"/>
                </a:lnTo>
                <a:close/>
              </a:path>
            </a:pathLst>
          </a:custGeom>
          <a:noFill/>
          <a:extLst>
            <a:ext uri="{909E8E84-426E-40DD-AFC4-6F175D3DCCD1}">
              <a14:hiddenFill xmlns:a14="http://schemas.microsoft.com/office/drawing/2010/main">
                <a:solidFill>
                  <a:srgbClr val="FFFFFF"/>
                </a:solidFill>
              </a14:hiddenFill>
            </a:ext>
          </a:extLst>
        </p:spPr>
      </p:pic>
      <p:pic>
        <p:nvPicPr>
          <p:cNvPr id="5122" name="Picture 2" descr="10 Companies Offering Top Cross-Platform Play Products">
            <a:extLst>
              <a:ext uri="{FF2B5EF4-FFF2-40B4-BE49-F238E27FC236}">
                <a16:creationId xmlns:a16="http://schemas.microsoft.com/office/drawing/2014/main" id="{464046EB-CDFF-2F4E-E172-4555BC70AB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69" r="27510" b="-2"/>
          <a:stretch/>
        </p:blipFill>
        <p:spPr bwMode="auto">
          <a:xfrm>
            <a:off x="4191002" y="10"/>
            <a:ext cx="3809998" cy="3917529"/>
          </a:xfrm>
          <a:custGeom>
            <a:avLst/>
            <a:gdLst/>
            <a:ahLst/>
            <a:cxnLst/>
            <a:rect l="l" t="t" r="r" b="b"/>
            <a:pathLst>
              <a:path w="3809998" h="3917539">
                <a:moveTo>
                  <a:pt x="0" y="0"/>
                </a:moveTo>
                <a:lnTo>
                  <a:pt x="3809998" y="0"/>
                </a:lnTo>
                <a:lnTo>
                  <a:pt x="3809998" y="3909212"/>
                </a:lnTo>
                <a:lnTo>
                  <a:pt x="1781628" y="3737429"/>
                </a:lnTo>
                <a:lnTo>
                  <a:pt x="0" y="3917539"/>
                </a:ln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83785E4-377F-81B1-536E-946601845045}"/>
              </a:ext>
            </a:extLst>
          </p:cNvPr>
          <p:cNvPicPr>
            <a:picLocks noChangeAspect="1"/>
          </p:cNvPicPr>
          <p:nvPr/>
        </p:nvPicPr>
        <p:blipFill rotWithShape="1">
          <a:blip r:embed="rId5"/>
          <a:srcRect r="-4" b="2765"/>
          <a:stretch/>
        </p:blipFill>
        <p:spPr>
          <a:xfrm>
            <a:off x="8191500" y="10"/>
            <a:ext cx="4000500" cy="3959022"/>
          </a:xfrm>
          <a:custGeom>
            <a:avLst/>
            <a:gdLst/>
            <a:ahLst/>
            <a:cxnLst/>
            <a:rect l="l" t="t" r="r" b="b"/>
            <a:pathLst>
              <a:path w="4000500" h="3959032">
                <a:moveTo>
                  <a:pt x="0" y="0"/>
                </a:moveTo>
                <a:lnTo>
                  <a:pt x="4000500" y="0"/>
                </a:lnTo>
                <a:lnTo>
                  <a:pt x="4000500" y="3959032"/>
                </a:lnTo>
                <a:lnTo>
                  <a:pt x="9072" y="3926114"/>
                </a:lnTo>
                <a:lnTo>
                  <a:pt x="0" y="3925346"/>
                </a:lnTo>
                <a:close/>
              </a:path>
            </a:pathLst>
          </a:custGeom>
        </p:spPr>
      </p:pic>
      <p:grpSp>
        <p:nvGrpSpPr>
          <p:cNvPr id="5146" name="Group 5145">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5147" name="Freeform: Shape 5146">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8" name="Freeform: Shape 5147">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6">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510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F8EBA-54F6-1B70-1D23-0F2F068C238E}"/>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4300" kern="1200" dirty="0">
                <a:solidFill>
                  <a:schemeClr val="bg1"/>
                </a:solidFill>
                <a:latin typeface="+mj-lt"/>
                <a:ea typeface="+mj-ea"/>
                <a:cs typeface="+mj-cs"/>
              </a:rPr>
              <a:t>Minimum Viable Product</a:t>
            </a:r>
          </a:p>
        </p:txBody>
      </p:sp>
      <p:pic>
        <p:nvPicPr>
          <p:cNvPr id="5122" name="Picture 2" descr="10 Companies Offering Top Cross-Platform Play Products">
            <a:extLst>
              <a:ext uri="{FF2B5EF4-FFF2-40B4-BE49-F238E27FC236}">
                <a16:creationId xmlns:a16="http://schemas.microsoft.com/office/drawing/2014/main" id="{464046EB-CDFF-2F4E-E172-4555BC70AB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41" r="26785" b="1"/>
          <a:stretch/>
        </p:blipFill>
        <p:spPr bwMode="auto">
          <a:xfrm>
            <a:off x="20" y="10"/>
            <a:ext cx="4000480" cy="4005933"/>
          </a:xfrm>
          <a:custGeom>
            <a:avLst/>
            <a:gdLst/>
            <a:ahLst/>
            <a:cxnLst/>
            <a:rect l="l" t="t" r="r" b="b"/>
            <a:pathLst>
              <a:path w="4000500" h="4005943">
                <a:moveTo>
                  <a:pt x="0" y="0"/>
                </a:moveTo>
                <a:lnTo>
                  <a:pt x="4000500" y="0"/>
                </a:lnTo>
                <a:lnTo>
                  <a:pt x="4000500" y="3936797"/>
                </a:lnTo>
                <a:lnTo>
                  <a:pt x="3316514" y="4005943"/>
                </a:lnTo>
                <a:lnTo>
                  <a:pt x="0" y="3964175"/>
                </a:ln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descr="Apex Legends tier list: Best Legends to use right now | ONE Esports">
            <a:extLst>
              <a:ext uri="{FF2B5EF4-FFF2-40B4-BE49-F238E27FC236}">
                <a16:creationId xmlns:a16="http://schemas.microsoft.com/office/drawing/2014/main" id="{CE7C9AC1-EAB2-54A3-DC0A-5C3389035F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81" r="21313" b="-1"/>
          <a:stretch/>
        </p:blipFill>
        <p:spPr bwMode="auto">
          <a:xfrm>
            <a:off x="4191002" y="10"/>
            <a:ext cx="3809998" cy="3917529"/>
          </a:xfrm>
          <a:custGeom>
            <a:avLst/>
            <a:gdLst/>
            <a:ahLst/>
            <a:cxnLst/>
            <a:rect l="l" t="t" r="r" b="b"/>
            <a:pathLst>
              <a:path w="3809998" h="3917539">
                <a:moveTo>
                  <a:pt x="0" y="0"/>
                </a:moveTo>
                <a:lnTo>
                  <a:pt x="3809998" y="0"/>
                </a:lnTo>
                <a:lnTo>
                  <a:pt x="3809998" y="3909212"/>
                </a:lnTo>
                <a:lnTo>
                  <a:pt x="1781628" y="3737429"/>
                </a:lnTo>
                <a:lnTo>
                  <a:pt x="0" y="3917539"/>
                </a:ln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83785E4-377F-81B1-536E-946601845045}"/>
              </a:ext>
            </a:extLst>
          </p:cNvPr>
          <p:cNvPicPr>
            <a:picLocks noChangeAspect="1"/>
          </p:cNvPicPr>
          <p:nvPr/>
        </p:nvPicPr>
        <p:blipFill rotWithShape="1">
          <a:blip r:embed="rId5"/>
          <a:srcRect r="-4" b="2765"/>
          <a:stretch/>
        </p:blipFill>
        <p:spPr>
          <a:xfrm>
            <a:off x="8191500" y="10"/>
            <a:ext cx="4000500" cy="3959022"/>
          </a:xfrm>
          <a:custGeom>
            <a:avLst/>
            <a:gdLst/>
            <a:ahLst/>
            <a:cxnLst/>
            <a:rect l="l" t="t" r="r" b="b"/>
            <a:pathLst>
              <a:path w="4000500" h="3959032">
                <a:moveTo>
                  <a:pt x="0" y="0"/>
                </a:moveTo>
                <a:lnTo>
                  <a:pt x="4000500" y="0"/>
                </a:lnTo>
                <a:lnTo>
                  <a:pt x="4000500" y="3959032"/>
                </a:lnTo>
                <a:lnTo>
                  <a:pt x="9072" y="3926114"/>
                </a:lnTo>
                <a:lnTo>
                  <a:pt x="0" y="3925346"/>
                </a:lnTo>
                <a:close/>
              </a:path>
            </a:pathLst>
          </a:custGeom>
        </p:spPr>
      </p:pic>
      <p:grpSp>
        <p:nvGrpSpPr>
          <p:cNvPr id="6153" name="Group 615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6154" name="Freeform: Shape 615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5" name="Freeform: Shape 615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6">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40093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D971C5D-2DAE-32D7-550A-D11826F7CF0D}"/>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Citations</a:t>
            </a:r>
            <a:endParaRPr lang="en-GB" dirty="0">
              <a:solidFill>
                <a:schemeClr val="bg1"/>
              </a:solidFill>
            </a:endParaRP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5BEA55F5-FCB3-1139-F175-DDA3558F7495}"/>
              </a:ext>
            </a:extLst>
          </p:cNvPr>
          <p:cNvSpPr>
            <a:spLocks noGrp="1" noChangeArrowheads="1"/>
          </p:cNvSpPr>
          <p:nvPr>
            <p:ph idx="1"/>
          </p:nvPr>
        </p:nvSpPr>
        <p:spPr bwMode="auto">
          <a:xfrm>
            <a:off x="1392238" y="2398713"/>
            <a:ext cx="9407525" cy="35258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457056" tIns="0" rIns="91440" bIns="0" numCol="1" anchorCtr="0" compatLnSpc="1">
            <a:prstTxWarp prst="textNoShape">
              <a:avLst/>
            </a:prstTxWarp>
            <a:normAutofit/>
          </a:bodyPr>
          <a:lstStyle/>
          <a:p>
            <a:pPr marL="0" indent="0" eaLnBrk="0" fontAlgn="base" hangingPunct="0">
              <a:spcBef>
                <a:spcPct val="0"/>
              </a:spcBef>
              <a:spcAft>
                <a:spcPts val="600"/>
              </a:spcAft>
              <a:buNone/>
            </a:pP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Strickland, D. (2024, January 9). Digital to make 95% of video game revenues in 2023, or $174.5 billion. </a:t>
            </a:r>
            <a:r>
              <a:rPr kumimoji="0" lang="en-US" altLang="en-US" sz="1600" b="0" i="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TweakTown</a:t>
            </a:r>
            <a:r>
              <a:rPr kumimoji="0" lang="en-US" altLang="en-US" sz="16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https://www.tweaktown.com/news/95135/digital-to-make-95-of-video-game-revenues-in-2023-or-174-5-billion/index.html#:~:text=Physical%20%2D%20%249.04%20billion%20(17%25,83%25%20of%20console%20gaming%20revenue)</a:t>
            </a:r>
          </a:p>
          <a:p>
            <a:pPr marL="0" indent="0" eaLnBrk="0" fontAlgn="base" hangingPunct="0">
              <a:spcBef>
                <a:spcPct val="0"/>
              </a:spcBef>
              <a:spcAft>
                <a:spcPts val="600"/>
              </a:spcAft>
              <a:buNone/>
            </a:pPr>
            <a:endParaRPr lang="en-US" altLang="en-US" sz="1600" dirty="0">
              <a:solidFill>
                <a:schemeClr val="bg1"/>
              </a:solidFill>
              <a:latin typeface="Times New Roman" panose="02020603050405020304" pitchFamily="18" charset="0"/>
              <a:cs typeface="Times New Roman" panose="02020603050405020304" pitchFamily="18" charset="0"/>
            </a:endParaRPr>
          </a:p>
          <a:p>
            <a:pPr marL="0" indent="0" eaLnBrk="0" fontAlgn="base" hangingPunct="0">
              <a:spcBef>
                <a:spcPct val="0"/>
              </a:spcBef>
              <a:spcAft>
                <a:spcPts val="600"/>
              </a:spcAft>
              <a:buNone/>
            </a:pPr>
            <a:r>
              <a:rPr lang="en-US" sz="1600" dirty="0">
                <a:solidFill>
                  <a:schemeClr val="bg1"/>
                </a:solidFill>
                <a:latin typeface="Times New Roman" panose="02020603050405020304" pitchFamily="18" charset="0"/>
                <a:cs typeface="Times New Roman" panose="02020603050405020304" pitchFamily="18" charset="0"/>
              </a:rPr>
              <a:t>Batchelor, J. (2023, December 20). GamesIndustry.biz presents. . . The Year In Numbers 2023. GamesIndustry.biz. https://www.gamesindustry.biz/gamesindustrybiz-presents-the-year-in-number-2023</a:t>
            </a:r>
          </a:p>
          <a:p>
            <a:pPr marL="0" indent="0" eaLnBrk="0" fontAlgn="base" hangingPunct="0">
              <a:spcBef>
                <a:spcPct val="0"/>
              </a:spcBef>
              <a:spcAft>
                <a:spcPts val="600"/>
              </a:spcAft>
              <a:buNone/>
            </a:pPr>
            <a:endParaRPr lang="en-US" sz="1600" dirty="0">
              <a:solidFill>
                <a:schemeClr val="bg1"/>
              </a:solidFill>
              <a:latin typeface="Times New Roman" panose="02020603050405020304" pitchFamily="18" charset="0"/>
              <a:cs typeface="Times New Roman" panose="02020603050405020304" pitchFamily="18" charset="0"/>
            </a:endParaRPr>
          </a:p>
          <a:p>
            <a:pPr marL="0" indent="0" eaLnBrk="0" fontAlgn="base" hangingPunct="0">
              <a:spcBef>
                <a:spcPct val="0"/>
              </a:spcBef>
              <a:spcAft>
                <a:spcPts val="600"/>
              </a:spcAft>
              <a:buNone/>
            </a:pPr>
            <a:r>
              <a:rPr lang="en-US" sz="1600" dirty="0">
                <a:solidFill>
                  <a:schemeClr val="bg1"/>
                </a:solidFill>
                <a:latin typeface="Times New Roman" panose="02020603050405020304" pitchFamily="18" charset="0"/>
                <a:cs typeface="Times New Roman" panose="02020603050405020304" pitchFamily="18" charset="0"/>
              </a:rPr>
              <a:t>Physically Sold Video Games - Global | Market Forecast. (n.d.). Statista. https://www.statista.com/outlook/amo/media/games/physically-sold-video-games/worldwide</a:t>
            </a:r>
          </a:p>
          <a:p>
            <a:pPr marL="0" indent="0" eaLnBrk="0" fontAlgn="base" hangingPunct="0">
              <a:spcBef>
                <a:spcPct val="0"/>
              </a:spcBef>
              <a:spcAft>
                <a:spcPts val="600"/>
              </a:spcAft>
              <a:buNone/>
            </a:pPr>
            <a:endParaRPr lang="en-US" sz="1600" dirty="0">
              <a:solidFill>
                <a:schemeClr val="bg1"/>
              </a:solidFill>
              <a:latin typeface="Times New Roman" panose="02020603050405020304" pitchFamily="18" charset="0"/>
              <a:cs typeface="Times New Roman" panose="02020603050405020304" pitchFamily="18" charset="0"/>
            </a:endParaRPr>
          </a:p>
          <a:p>
            <a:pPr marL="0" indent="0" eaLnBrk="0" fontAlgn="base" hangingPunct="0">
              <a:spcBef>
                <a:spcPct val="0"/>
              </a:spcBef>
              <a:spcAft>
                <a:spcPts val="600"/>
              </a:spcAft>
              <a:buNone/>
            </a:pPr>
            <a:endParaRPr lang="en-US" sz="1600" dirty="0">
              <a:solidFill>
                <a:schemeClr val="bg1"/>
              </a:solidFill>
              <a:latin typeface="Times New Roman" panose="02020603050405020304" pitchFamily="18" charset="0"/>
              <a:cs typeface="Times New Roman" panose="02020603050405020304" pitchFamily="18" charset="0"/>
            </a:endParaRPr>
          </a:p>
          <a:p>
            <a:pPr marL="0" indent="0" eaLnBrk="0" fontAlgn="base" hangingPunct="0">
              <a:spcBef>
                <a:spcPct val="0"/>
              </a:spcBef>
              <a:spcAft>
                <a:spcPts val="600"/>
              </a:spcAft>
              <a:buNone/>
            </a:pPr>
            <a:endParaRPr lang="en-US" sz="1600" dirty="0">
              <a:solidFill>
                <a:schemeClr val="bg1"/>
              </a:solidFill>
              <a:latin typeface="Times New Roman" panose="02020603050405020304" pitchFamily="18" charset="0"/>
              <a:cs typeface="Times New Roman" panose="02020603050405020304" pitchFamily="18" charset="0"/>
            </a:endParaRPr>
          </a:p>
          <a:p>
            <a:pPr marL="0" indent="0" eaLnBrk="0" fontAlgn="base" hangingPunct="0">
              <a:spcBef>
                <a:spcPct val="0"/>
              </a:spcBef>
              <a:spcAft>
                <a:spcPts val="600"/>
              </a:spcAft>
              <a:buNone/>
            </a:pPr>
            <a:endParaRPr lang="en-US" sz="1600" dirty="0">
              <a:solidFill>
                <a:schemeClr val="bg1"/>
              </a:solidFill>
              <a:latin typeface="Times New Roman" panose="02020603050405020304" pitchFamily="18" charset="0"/>
              <a:cs typeface="Times New Roman" panose="02020603050405020304" pitchFamily="18" charset="0"/>
            </a:endParaRPr>
          </a:p>
          <a:p>
            <a:pPr marL="0" indent="0" eaLnBrk="0" fontAlgn="base" hangingPunct="0">
              <a:spcBef>
                <a:spcPct val="0"/>
              </a:spcBef>
              <a:spcAft>
                <a:spcPts val="600"/>
              </a:spcAft>
              <a:buNone/>
            </a:pPr>
            <a:endParaRPr lang="en-US" altLang="en-US" sz="2000" dirty="0">
              <a:solidFill>
                <a:schemeClr val="bg1"/>
              </a:solidFill>
              <a:latin typeface="Times New Roman" panose="02020603050405020304" pitchFamily="18" charset="0"/>
              <a:cs typeface="Times New Roman" panose="02020603050405020304" pitchFamily="18" charset="0"/>
            </a:endParaRPr>
          </a:p>
          <a:p>
            <a:pPr marL="0" indent="0" eaLnBrk="0" fontAlgn="base" hangingPunct="0">
              <a:spcBef>
                <a:spcPct val="0"/>
              </a:spcBef>
              <a:spcAft>
                <a:spcPts val="600"/>
              </a:spcAft>
              <a:buNone/>
            </a:pPr>
            <a:endParaRPr lang="en-US" altLang="en-US" sz="2000" dirty="0">
              <a:solidFill>
                <a:schemeClr val="bg1"/>
              </a:solidFill>
              <a:latin typeface="Times New Roman" panose="02020603050405020304" pitchFamily="18" charset="0"/>
              <a:cs typeface="Times New Roman" panose="02020603050405020304" pitchFamily="18" charset="0"/>
            </a:endParaRPr>
          </a:p>
          <a:p>
            <a:pPr marL="0" indent="0" eaLnBrk="0" fontAlgn="base" hangingPunct="0">
              <a:spcBef>
                <a:spcPct val="0"/>
              </a:spcBef>
              <a:spcAft>
                <a:spcPts val="600"/>
              </a:spcAft>
              <a:buNone/>
            </a:pPr>
            <a:endParaRPr lang="en-US" altLang="en-US" sz="2000" dirty="0">
              <a:solidFill>
                <a:schemeClr val="bg1"/>
              </a:solidFill>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21"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343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E67C0A-4103-4B26-EF61-1183CA53C34C}"/>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Thank you</a:t>
            </a:r>
            <a:endParaRPr lang="en-US" sz="4800" kern="1200">
              <a:solidFill>
                <a:srgbClr val="FFFFFF"/>
              </a:solidFill>
              <a:latin typeface="+mj-lt"/>
              <a:ea typeface="+mj-ea"/>
              <a:cs typeface="+mj-cs"/>
            </a:endParaRPr>
          </a:p>
        </p:txBody>
      </p:sp>
    </p:spTree>
    <p:extLst>
      <p:ext uri="{BB962C8B-B14F-4D97-AF65-F5344CB8AC3E}">
        <p14:creationId xmlns:p14="http://schemas.microsoft.com/office/powerpoint/2010/main" val="341157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6905-40F1-3CEA-C8D8-3BADFEE6C23A}"/>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a:t>Problem Statement</a:t>
            </a:r>
          </a:p>
        </p:txBody>
      </p:sp>
      <p:sp>
        <p:nvSpPr>
          <p:cNvPr id="3" name="TextBox 2">
            <a:extLst>
              <a:ext uri="{FF2B5EF4-FFF2-40B4-BE49-F238E27FC236}">
                <a16:creationId xmlns:a16="http://schemas.microsoft.com/office/drawing/2014/main" id="{4EFA92A5-3B90-98F9-1132-F71B4735B89F}"/>
              </a:ext>
            </a:extLst>
          </p:cNvPr>
          <p:cNvSpPr txBox="1"/>
          <p:nvPr/>
        </p:nvSpPr>
        <p:spPr>
          <a:xfrm>
            <a:off x="838200" y="2333297"/>
            <a:ext cx="4619621"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a:t>The Era of Digitalization</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The present age where digital technologies like computers, the internet, mobile phones, and cloud computing are widely used and adopted, changing the many facets of human life, society, business, and culture.</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We recognize from the data provided that the glaring problem of physical Video Game Sales has been on the decline. There are many video game developers in the gaming industry in 2024, from small indie firms and individuals to large prominent game development companies with long standing backgrounds. We will be providing analysis on the changes in sales within respective regions, genres, and consoles</a:t>
            </a:r>
          </a:p>
        </p:txBody>
      </p:sp>
      <p:pic>
        <p:nvPicPr>
          <p:cNvPr id="5" name="Picture 4" descr="A group of black question marks&#10;&#10;Description automatically generated">
            <a:extLst>
              <a:ext uri="{FF2B5EF4-FFF2-40B4-BE49-F238E27FC236}">
                <a16:creationId xmlns:a16="http://schemas.microsoft.com/office/drawing/2014/main" id="{DAC6307C-A7D9-4679-A569-EA9651638BE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9878" r="2230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0791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E7E57E-2C66-1ED9-30A2-88AF040BD218}"/>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a:t>Objectives</a:t>
            </a:r>
          </a:p>
        </p:txBody>
      </p:sp>
      <p:pic>
        <p:nvPicPr>
          <p:cNvPr id="1026" name="Picture 2" descr="How Does Having an Objective Help a Business">
            <a:extLst>
              <a:ext uri="{FF2B5EF4-FFF2-40B4-BE49-F238E27FC236}">
                <a16:creationId xmlns:a16="http://schemas.microsoft.com/office/drawing/2014/main" id="{0AA01ED8-4CEB-A20E-CF0E-23A1F4A189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48" r="2542"/>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701DA2-B726-9418-4440-47F20AB4ED3D}"/>
              </a:ext>
            </a:extLst>
          </p:cNvPr>
          <p:cNvSpPr txBox="1"/>
          <p:nvPr/>
        </p:nvSpPr>
        <p:spPr>
          <a:xfrm>
            <a:off x="6513788" y="2333297"/>
            <a:ext cx="4840010" cy="38436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Delve into Regional Sales Dynamics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Evaluate </a:t>
            </a:r>
            <a:r>
              <a:rPr lang="en-US" sz="2000" dirty="0" err="1"/>
              <a:t>Metacritics</a:t>
            </a:r>
            <a:r>
              <a:rPr lang="en-US" sz="2000" dirty="0"/>
              <a:t> Influence and Impact on Sales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Provide Analysis on Industry growth</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Analyze Console/Genre popularity</a:t>
            </a:r>
          </a:p>
          <a:p>
            <a:pPr marL="28575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2432296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Diagram 3">
            <a:extLst>
              <a:ext uri="{FF2B5EF4-FFF2-40B4-BE49-F238E27FC236}">
                <a16:creationId xmlns:a16="http://schemas.microsoft.com/office/drawing/2014/main" id="{CADD533A-5BC2-F1B1-E61B-A4F6FE228F89}"/>
              </a:ext>
            </a:extLst>
          </p:cNvPr>
          <p:cNvGraphicFramePr/>
          <p:nvPr>
            <p:extLst>
              <p:ext uri="{D42A27DB-BD31-4B8C-83A1-F6EECF244321}">
                <p14:modId xmlns:p14="http://schemas.microsoft.com/office/powerpoint/2010/main" val="2043918623"/>
              </p:ext>
            </p:extLst>
          </p:nvPr>
        </p:nvGraphicFramePr>
        <p:xfrm>
          <a:off x="739749" y="1474626"/>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2024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50" name="Rectangle 104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6" name="Rectangle 105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2AAA7-7026-FDD3-3211-84419CE5A92D}"/>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Excel Data Cleaning</a:t>
            </a:r>
          </a:p>
        </p:txBody>
      </p:sp>
      <p:pic>
        <p:nvPicPr>
          <p:cNvPr id="1028" name="Picture 4">
            <a:extLst>
              <a:ext uri="{FF2B5EF4-FFF2-40B4-BE49-F238E27FC236}">
                <a16:creationId xmlns:a16="http://schemas.microsoft.com/office/drawing/2014/main" id="{437FC672-2D66-EA97-15C6-275B11D392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5748" y="2316595"/>
            <a:ext cx="5131088" cy="37272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74E667A-7279-DE6D-B142-46C1560F672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45165" y="2226995"/>
            <a:ext cx="5131087" cy="3979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AAFDFFB-E5DB-D3E8-8ABC-7A395C107798}"/>
              </a:ext>
            </a:extLst>
          </p:cNvPr>
          <p:cNvSpPr/>
          <p:nvPr/>
        </p:nvSpPr>
        <p:spPr>
          <a:xfrm>
            <a:off x="715748" y="2583712"/>
            <a:ext cx="3909415" cy="2126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E3A8F62-D029-42AC-CA77-CE1325D55C0D}"/>
              </a:ext>
            </a:extLst>
          </p:cNvPr>
          <p:cNvSpPr/>
          <p:nvPr/>
        </p:nvSpPr>
        <p:spPr>
          <a:xfrm>
            <a:off x="715748" y="5724917"/>
            <a:ext cx="3909415" cy="2126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6F84787-31F4-A27B-F1F6-7818C386C571}"/>
              </a:ext>
            </a:extLst>
          </p:cNvPr>
          <p:cNvSpPr/>
          <p:nvPr/>
        </p:nvSpPr>
        <p:spPr>
          <a:xfrm>
            <a:off x="6421887" y="5937568"/>
            <a:ext cx="3909415" cy="2126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4175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2172F-EDD5-C886-38C8-FF05AA5BF36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Data Dictionary (Sources)</a:t>
            </a:r>
          </a:p>
        </p:txBody>
      </p:sp>
      <p:graphicFrame>
        <p:nvGraphicFramePr>
          <p:cNvPr id="3" name="Table 2">
            <a:extLst>
              <a:ext uri="{FF2B5EF4-FFF2-40B4-BE49-F238E27FC236}">
                <a16:creationId xmlns:a16="http://schemas.microsoft.com/office/drawing/2014/main" id="{B8DC0CA3-CE7E-F785-7DDC-C6D510690A82}"/>
              </a:ext>
            </a:extLst>
          </p:cNvPr>
          <p:cNvGraphicFramePr>
            <a:graphicFrameLocks noGrp="1"/>
          </p:cNvGraphicFramePr>
          <p:nvPr>
            <p:extLst>
              <p:ext uri="{D42A27DB-BD31-4B8C-83A1-F6EECF244321}">
                <p14:modId xmlns:p14="http://schemas.microsoft.com/office/powerpoint/2010/main" val="3006515405"/>
              </p:ext>
            </p:extLst>
          </p:nvPr>
        </p:nvGraphicFramePr>
        <p:xfrm>
          <a:off x="1562744" y="1966293"/>
          <a:ext cx="9066511" cy="4452168"/>
        </p:xfrm>
        <a:graphic>
          <a:graphicData uri="http://schemas.openxmlformats.org/drawingml/2006/table">
            <a:tbl>
              <a:tblPr firstRow="1" bandRow="1">
                <a:tableStyleId>{5C22544A-7EE6-4342-B048-85BDC9FD1C3A}</a:tableStyleId>
              </a:tblPr>
              <a:tblGrid>
                <a:gridCol w="3755223">
                  <a:extLst>
                    <a:ext uri="{9D8B030D-6E8A-4147-A177-3AD203B41FA5}">
                      <a16:colId xmlns:a16="http://schemas.microsoft.com/office/drawing/2014/main" val="1341862143"/>
                    </a:ext>
                  </a:extLst>
                </a:gridCol>
                <a:gridCol w="5311288">
                  <a:extLst>
                    <a:ext uri="{9D8B030D-6E8A-4147-A177-3AD203B41FA5}">
                      <a16:colId xmlns:a16="http://schemas.microsoft.com/office/drawing/2014/main" val="1665670422"/>
                    </a:ext>
                  </a:extLst>
                </a:gridCol>
              </a:tblGrid>
              <a:tr h="318012">
                <a:tc>
                  <a:txBody>
                    <a:bodyPr/>
                    <a:lstStyle/>
                    <a:p>
                      <a:pPr algn="ctr"/>
                      <a:r>
                        <a:rPr lang="en-US" sz="1400"/>
                        <a:t>Field</a:t>
                      </a:r>
                      <a:endParaRPr lang="en-GB" sz="1400"/>
                    </a:p>
                  </a:txBody>
                  <a:tcPr marL="72275" marR="72275" marT="36138" marB="36138"/>
                </a:tc>
                <a:tc>
                  <a:txBody>
                    <a:bodyPr/>
                    <a:lstStyle/>
                    <a:p>
                      <a:pPr algn="ctr"/>
                      <a:r>
                        <a:rPr lang="en-US" sz="1400"/>
                        <a:t>Description</a:t>
                      </a:r>
                      <a:endParaRPr lang="en-GB" sz="1400"/>
                    </a:p>
                  </a:txBody>
                  <a:tcPr marL="72275" marR="72275" marT="36138" marB="36138"/>
                </a:tc>
                <a:extLst>
                  <a:ext uri="{0D108BD9-81ED-4DB2-BD59-A6C34878D82A}">
                    <a16:rowId xmlns:a16="http://schemas.microsoft.com/office/drawing/2014/main" val="597799683"/>
                  </a:ext>
                </a:extLst>
              </a:tr>
              <a:tr h="318012">
                <a:tc>
                  <a:txBody>
                    <a:bodyPr/>
                    <a:lstStyle/>
                    <a:p>
                      <a:r>
                        <a:rPr lang="en-US" sz="1400"/>
                        <a:t>Title</a:t>
                      </a:r>
                      <a:endParaRPr lang="en-GB" sz="1400"/>
                    </a:p>
                  </a:txBody>
                  <a:tcPr marL="72275" marR="72275" marT="36138" marB="36138"/>
                </a:tc>
                <a:tc>
                  <a:txBody>
                    <a:bodyPr/>
                    <a:lstStyle/>
                    <a:p>
                      <a:r>
                        <a:rPr lang="en-US" sz="1400"/>
                        <a:t>Game Title</a:t>
                      </a:r>
                      <a:endParaRPr lang="en-GB" sz="1400"/>
                    </a:p>
                  </a:txBody>
                  <a:tcPr marL="72275" marR="72275" marT="36138" marB="36138"/>
                </a:tc>
                <a:extLst>
                  <a:ext uri="{0D108BD9-81ED-4DB2-BD59-A6C34878D82A}">
                    <a16:rowId xmlns:a16="http://schemas.microsoft.com/office/drawing/2014/main" val="445173753"/>
                  </a:ext>
                </a:extLst>
              </a:tr>
              <a:tr h="318012">
                <a:tc>
                  <a:txBody>
                    <a:bodyPr/>
                    <a:lstStyle/>
                    <a:p>
                      <a:r>
                        <a:rPr lang="en-US" sz="1400"/>
                        <a:t>Console</a:t>
                      </a:r>
                      <a:endParaRPr lang="en-GB" sz="1400"/>
                    </a:p>
                  </a:txBody>
                  <a:tcPr marL="72275" marR="72275" marT="36138" marB="36138"/>
                </a:tc>
                <a:tc>
                  <a:txBody>
                    <a:bodyPr/>
                    <a:lstStyle/>
                    <a:p>
                      <a:r>
                        <a:rPr lang="en-US" sz="1400"/>
                        <a:t>Console the game was released on</a:t>
                      </a:r>
                      <a:endParaRPr lang="en-GB" sz="1400"/>
                    </a:p>
                  </a:txBody>
                  <a:tcPr marL="72275" marR="72275" marT="36138" marB="36138"/>
                </a:tc>
                <a:extLst>
                  <a:ext uri="{0D108BD9-81ED-4DB2-BD59-A6C34878D82A}">
                    <a16:rowId xmlns:a16="http://schemas.microsoft.com/office/drawing/2014/main" val="2678466651"/>
                  </a:ext>
                </a:extLst>
              </a:tr>
              <a:tr h="318012">
                <a:tc>
                  <a:txBody>
                    <a:bodyPr/>
                    <a:lstStyle/>
                    <a:p>
                      <a:r>
                        <a:rPr lang="en-US" sz="1400"/>
                        <a:t>Genre</a:t>
                      </a:r>
                      <a:endParaRPr lang="en-GB" sz="1400"/>
                    </a:p>
                  </a:txBody>
                  <a:tcPr marL="72275" marR="72275" marT="36138" marB="36138"/>
                </a:tc>
                <a:tc>
                  <a:txBody>
                    <a:bodyPr/>
                    <a:lstStyle/>
                    <a:p>
                      <a:r>
                        <a:rPr lang="en-US" sz="1400"/>
                        <a:t>Genre of the game</a:t>
                      </a:r>
                      <a:endParaRPr lang="en-GB" sz="1400"/>
                    </a:p>
                  </a:txBody>
                  <a:tcPr marL="72275" marR="72275" marT="36138" marB="36138"/>
                </a:tc>
                <a:extLst>
                  <a:ext uri="{0D108BD9-81ED-4DB2-BD59-A6C34878D82A}">
                    <a16:rowId xmlns:a16="http://schemas.microsoft.com/office/drawing/2014/main" val="407215554"/>
                  </a:ext>
                </a:extLst>
              </a:tr>
              <a:tr h="318012">
                <a:tc>
                  <a:txBody>
                    <a:bodyPr/>
                    <a:lstStyle/>
                    <a:p>
                      <a:r>
                        <a:rPr lang="en-US" sz="1400"/>
                        <a:t>Publisher</a:t>
                      </a:r>
                      <a:endParaRPr lang="en-GB" sz="1400"/>
                    </a:p>
                  </a:txBody>
                  <a:tcPr marL="72275" marR="72275" marT="36138" marB="36138"/>
                </a:tc>
                <a:tc>
                  <a:txBody>
                    <a:bodyPr/>
                    <a:lstStyle/>
                    <a:p>
                      <a:r>
                        <a:rPr lang="en-US" sz="1400"/>
                        <a:t>Publisher of the game</a:t>
                      </a:r>
                      <a:endParaRPr lang="en-GB" sz="1400"/>
                    </a:p>
                  </a:txBody>
                  <a:tcPr marL="72275" marR="72275" marT="36138" marB="36138"/>
                </a:tc>
                <a:extLst>
                  <a:ext uri="{0D108BD9-81ED-4DB2-BD59-A6C34878D82A}">
                    <a16:rowId xmlns:a16="http://schemas.microsoft.com/office/drawing/2014/main" val="2106784824"/>
                  </a:ext>
                </a:extLst>
              </a:tr>
              <a:tr h="318012">
                <a:tc>
                  <a:txBody>
                    <a:bodyPr/>
                    <a:lstStyle/>
                    <a:p>
                      <a:r>
                        <a:rPr lang="en-US" sz="1400"/>
                        <a:t>Developer</a:t>
                      </a:r>
                      <a:endParaRPr lang="en-GB" sz="1400"/>
                    </a:p>
                  </a:txBody>
                  <a:tcPr marL="72275" marR="72275" marT="36138" marB="36138"/>
                </a:tc>
                <a:tc>
                  <a:txBody>
                    <a:bodyPr/>
                    <a:lstStyle/>
                    <a:p>
                      <a:r>
                        <a:rPr lang="en-US" sz="1400"/>
                        <a:t>Developer of the game</a:t>
                      </a:r>
                      <a:endParaRPr lang="en-GB" sz="1400"/>
                    </a:p>
                  </a:txBody>
                  <a:tcPr marL="72275" marR="72275" marT="36138" marB="36138"/>
                </a:tc>
                <a:extLst>
                  <a:ext uri="{0D108BD9-81ED-4DB2-BD59-A6C34878D82A}">
                    <a16:rowId xmlns:a16="http://schemas.microsoft.com/office/drawing/2014/main" val="2874051532"/>
                  </a:ext>
                </a:extLst>
              </a:tr>
              <a:tr h="318012">
                <a:tc>
                  <a:txBody>
                    <a:bodyPr/>
                    <a:lstStyle/>
                    <a:p>
                      <a:r>
                        <a:rPr lang="en-US" sz="1400"/>
                        <a:t>Critic Score</a:t>
                      </a:r>
                      <a:endParaRPr lang="en-GB" sz="1400"/>
                    </a:p>
                  </a:txBody>
                  <a:tcPr marL="72275" marR="72275" marT="36138" marB="36138"/>
                </a:tc>
                <a:tc>
                  <a:txBody>
                    <a:bodyPr/>
                    <a:lstStyle/>
                    <a:p>
                      <a:r>
                        <a:rPr lang="en-US" sz="1400"/>
                        <a:t>Metacritic Score (out of 10)</a:t>
                      </a:r>
                      <a:endParaRPr lang="en-GB" sz="1400"/>
                    </a:p>
                  </a:txBody>
                  <a:tcPr marL="72275" marR="72275" marT="36138" marB="36138"/>
                </a:tc>
                <a:extLst>
                  <a:ext uri="{0D108BD9-81ED-4DB2-BD59-A6C34878D82A}">
                    <a16:rowId xmlns:a16="http://schemas.microsoft.com/office/drawing/2014/main" val="3712254434"/>
                  </a:ext>
                </a:extLst>
              </a:tr>
              <a:tr h="318012">
                <a:tc>
                  <a:txBody>
                    <a:bodyPr/>
                    <a:lstStyle/>
                    <a:p>
                      <a:r>
                        <a:rPr lang="en-US" sz="1400"/>
                        <a:t>Total Sales</a:t>
                      </a:r>
                      <a:endParaRPr lang="en-GB" sz="1400"/>
                    </a:p>
                  </a:txBody>
                  <a:tcPr marL="72275" marR="72275" marT="36138" marB="36138"/>
                </a:tc>
                <a:tc>
                  <a:txBody>
                    <a:bodyPr/>
                    <a:lstStyle/>
                    <a:p>
                      <a:r>
                        <a:rPr lang="en-US" sz="1400"/>
                        <a:t>Global Sales of copies in millions</a:t>
                      </a:r>
                      <a:endParaRPr lang="en-GB" sz="1400"/>
                    </a:p>
                  </a:txBody>
                  <a:tcPr marL="72275" marR="72275" marT="36138" marB="36138"/>
                </a:tc>
                <a:extLst>
                  <a:ext uri="{0D108BD9-81ED-4DB2-BD59-A6C34878D82A}">
                    <a16:rowId xmlns:a16="http://schemas.microsoft.com/office/drawing/2014/main" val="4060322469"/>
                  </a:ext>
                </a:extLst>
              </a:tr>
              <a:tr h="318012">
                <a:tc>
                  <a:txBody>
                    <a:bodyPr/>
                    <a:lstStyle/>
                    <a:p>
                      <a:r>
                        <a:rPr lang="en-US" sz="1400"/>
                        <a:t>NA Sales</a:t>
                      </a:r>
                      <a:endParaRPr lang="en-GB" sz="1400"/>
                    </a:p>
                  </a:txBody>
                  <a:tcPr marL="72275" marR="72275" marT="36138" marB="36138"/>
                </a:tc>
                <a:tc>
                  <a:txBody>
                    <a:bodyPr/>
                    <a:lstStyle/>
                    <a:p>
                      <a:r>
                        <a:rPr lang="en-US" sz="1400"/>
                        <a:t>North American Sales of copies in millions</a:t>
                      </a:r>
                      <a:endParaRPr lang="en-GB" sz="1400"/>
                    </a:p>
                  </a:txBody>
                  <a:tcPr marL="72275" marR="72275" marT="36138" marB="36138"/>
                </a:tc>
                <a:extLst>
                  <a:ext uri="{0D108BD9-81ED-4DB2-BD59-A6C34878D82A}">
                    <a16:rowId xmlns:a16="http://schemas.microsoft.com/office/drawing/2014/main" val="1987321827"/>
                  </a:ext>
                </a:extLst>
              </a:tr>
              <a:tr h="318012">
                <a:tc>
                  <a:txBody>
                    <a:bodyPr/>
                    <a:lstStyle/>
                    <a:p>
                      <a:r>
                        <a:rPr lang="en-US" sz="1400"/>
                        <a:t>JP Sales</a:t>
                      </a:r>
                      <a:endParaRPr lang="en-GB" sz="1400"/>
                    </a:p>
                  </a:txBody>
                  <a:tcPr marL="72275" marR="72275" marT="36138" marB="36138"/>
                </a:tc>
                <a:tc>
                  <a:txBody>
                    <a:bodyPr/>
                    <a:lstStyle/>
                    <a:p>
                      <a:r>
                        <a:rPr lang="en-US" sz="1400"/>
                        <a:t>Japanese Sales of copies in millions</a:t>
                      </a:r>
                      <a:endParaRPr lang="en-GB" sz="1400"/>
                    </a:p>
                  </a:txBody>
                  <a:tcPr marL="72275" marR="72275" marT="36138" marB="36138"/>
                </a:tc>
                <a:extLst>
                  <a:ext uri="{0D108BD9-81ED-4DB2-BD59-A6C34878D82A}">
                    <a16:rowId xmlns:a16="http://schemas.microsoft.com/office/drawing/2014/main" val="1827875600"/>
                  </a:ext>
                </a:extLst>
              </a:tr>
              <a:tr h="318012">
                <a:tc>
                  <a:txBody>
                    <a:bodyPr/>
                    <a:lstStyle/>
                    <a:p>
                      <a:r>
                        <a:rPr lang="en-US" sz="1400"/>
                        <a:t>PAL Sales</a:t>
                      </a:r>
                      <a:endParaRPr lang="en-GB" sz="1400"/>
                    </a:p>
                  </a:txBody>
                  <a:tcPr marL="72275" marR="72275" marT="36138" marB="36138"/>
                </a:tc>
                <a:tc>
                  <a:txBody>
                    <a:bodyPr/>
                    <a:lstStyle/>
                    <a:p>
                      <a:r>
                        <a:rPr lang="en-US" sz="1400"/>
                        <a:t>European &amp; African Sales of copies in millions</a:t>
                      </a:r>
                      <a:endParaRPr lang="en-GB" sz="1400"/>
                    </a:p>
                  </a:txBody>
                  <a:tcPr marL="72275" marR="72275" marT="36138" marB="36138"/>
                </a:tc>
                <a:extLst>
                  <a:ext uri="{0D108BD9-81ED-4DB2-BD59-A6C34878D82A}">
                    <a16:rowId xmlns:a16="http://schemas.microsoft.com/office/drawing/2014/main" val="4226539225"/>
                  </a:ext>
                </a:extLst>
              </a:tr>
              <a:tr h="318012">
                <a:tc>
                  <a:txBody>
                    <a:bodyPr/>
                    <a:lstStyle/>
                    <a:p>
                      <a:r>
                        <a:rPr lang="en-US" sz="1400"/>
                        <a:t>Other Sales</a:t>
                      </a:r>
                      <a:endParaRPr lang="en-GB" sz="1400"/>
                    </a:p>
                  </a:txBody>
                  <a:tcPr marL="72275" marR="72275" marT="36138" marB="36138"/>
                </a:tc>
                <a:tc>
                  <a:txBody>
                    <a:bodyPr/>
                    <a:lstStyle/>
                    <a:p>
                      <a:r>
                        <a:rPr lang="en-US" sz="1400"/>
                        <a:t>Rest of world Sales of copies in millions</a:t>
                      </a:r>
                      <a:endParaRPr lang="en-GB" sz="1400"/>
                    </a:p>
                  </a:txBody>
                  <a:tcPr marL="72275" marR="72275" marT="36138" marB="36138"/>
                </a:tc>
                <a:extLst>
                  <a:ext uri="{0D108BD9-81ED-4DB2-BD59-A6C34878D82A}">
                    <a16:rowId xmlns:a16="http://schemas.microsoft.com/office/drawing/2014/main" val="172078048"/>
                  </a:ext>
                </a:extLst>
              </a:tr>
              <a:tr h="318012">
                <a:tc>
                  <a:txBody>
                    <a:bodyPr/>
                    <a:lstStyle/>
                    <a:p>
                      <a:r>
                        <a:rPr lang="en-US" sz="1400"/>
                        <a:t>Release Date</a:t>
                      </a:r>
                      <a:endParaRPr lang="en-GB" sz="1400"/>
                    </a:p>
                  </a:txBody>
                  <a:tcPr marL="72275" marR="72275" marT="36138" marB="36138"/>
                </a:tc>
                <a:tc>
                  <a:txBody>
                    <a:bodyPr/>
                    <a:lstStyle/>
                    <a:p>
                      <a:r>
                        <a:rPr lang="en-US" sz="1400"/>
                        <a:t>Date the game was released on</a:t>
                      </a:r>
                      <a:endParaRPr lang="en-GB" sz="1400"/>
                    </a:p>
                  </a:txBody>
                  <a:tcPr marL="72275" marR="72275" marT="36138" marB="36138"/>
                </a:tc>
                <a:extLst>
                  <a:ext uri="{0D108BD9-81ED-4DB2-BD59-A6C34878D82A}">
                    <a16:rowId xmlns:a16="http://schemas.microsoft.com/office/drawing/2014/main" val="1593495419"/>
                  </a:ext>
                </a:extLst>
              </a:tr>
              <a:tr h="318012">
                <a:tc>
                  <a:txBody>
                    <a:bodyPr/>
                    <a:lstStyle/>
                    <a:p>
                      <a:r>
                        <a:rPr lang="en-US" sz="1400"/>
                        <a:t>Seasonal Sales</a:t>
                      </a:r>
                      <a:endParaRPr lang="en-GB" sz="1400"/>
                    </a:p>
                  </a:txBody>
                  <a:tcPr marL="72275" marR="72275" marT="36138" marB="36138"/>
                </a:tc>
                <a:tc>
                  <a:txBody>
                    <a:bodyPr/>
                    <a:lstStyle/>
                    <a:p>
                      <a:r>
                        <a:rPr lang="en-US" sz="1400"/>
                        <a:t>Season in which Sale was made</a:t>
                      </a:r>
                      <a:endParaRPr lang="en-GB" sz="1400"/>
                    </a:p>
                  </a:txBody>
                  <a:tcPr marL="72275" marR="72275" marT="36138" marB="36138"/>
                </a:tc>
                <a:extLst>
                  <a:ext uri="{0D108BD9-81ED-4DB2-BD59-A6C34878D82A}">
                    <a16:rowId xmlns:a16="http://schemas.microsoft.com/office/drawing/2014/main" val="3982275603"/>
                  </a:ext>
                </a:extLst>
              </a:tr>
            </a:tbl>
          </a:graphicData>
        </a:graphic>
      </p:graphicFrame>
    </p:spTree>
    <p:extLst>
      <p:ext uri="{BB962C8B-B14F-4D97-AF65-F5344CB8AC3E}">
        <p14:creationId xmlns:p14="http://schemas.microsoft.com/office/powerpoint/2010/main" val="3359701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205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Freeform: Shape 206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E54B8D9-D61E-7F5E-5255-31662172D27A}"/>
              </a:ext>
            </a:extLst>
          </p:cNvPr>
          <p:cNvSpPr>
            <a:spLocks noGrp="1"/>
          </p:cNvSpPr>
          <p:nvPr>
            <p:ph type="title"/>
          </p:nvPr>
        </p:nvSpPr>
        <p:spPr>
          <a:xfrm>
            <a:off x="463824" y="478284"/>
            <a:ext cx="2880828" cy="1886225"/>
          </a:xfrm>
        </p:spPr>
        <p:txBody>
          <a:bodyPr vert="horz" lIns="91440" tIns="45720" rIns="91440" bIns="45720" rtlCol="0" anchor="t">
            <a:normAutofit/>
          </a:bodyPr>
          <a:lstStyle/>
          <a:p>
            <a:r>
              <a:rPr lang="en-US" sz="4000" kern="1200" dirty="0">
                <a:solidFill>
                  <a:srgbClr val="FFFFFF"/>
                </a:solidFill>
                <a:latin typeface="+mj-lt"/>
                <a:ea typeface="+mj-ea"/>
                <a:cs typeface="+mj-cs"/>
              </a:rPr>
              <a:t>Power BI Data Cleaning</a:t>
            </a:r>
          </a:p>
        </p:txBody>
      </p:sp>
      <p:pic>
        <p:nvPicPr>
          <p:cNvPr id="2050" name="Picture 2">
            <a:extLst>
              <a:ext uri="{FF2B5EF4-FFF2-40B4-BE49-F238E27FC236}">
                <a16:creationId xmlns:a16="http://schemas.microsoft.com/office/drawing/2014/main" id="{7964A2A4-2BC0-A7CA-CDAC-5170340354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09049" y="1279340"/>
            <a:ext cx="7225748" cy="42993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1A2AC5-F5AD-D057-97A9-A361F50D6649}"/>
              </a:ext>
            </a:extLst>
          </p:cNvPr>
          <p:cNvSpPr txBox="1"/>
          <p:nvPr/>
        </p:nvSpPr>
        <p:spPr>
          <a:xfrm>
            <a:off x="354105" y="2756019"/>
            <a:ext cx="3064467" cy="2585323"/>
          </a:xfrm>
          <a:prstGeom prst="rect">
            <a:avLst/>
          </a:prstGeom>
          <a:noFill/>
        </p:spPr>
        <p:txBody>
          <a:bodyPr wrap="square" rtlCol="0">
            <a:spAutoFit/>
          </a:bodyPr>
          <a:lstStyle/>
          <a:p>
            <a:r>
              <a:rPr lang="en-US" sz="1800" kern="1200" dirty="0">
                <a:solidFill>
                  <a:srgbClr val="FFFFFF"/>
                </a:solidFill>
                <a:latin typeface="+mj-lt"/>
                <a:ea typeface="+mj-ea"/>
                <a:cs typeface="+mj-cs"/>
              </a:rPr>
              <a:t>Removing Unwanted Columns</a:t>
            </a:r>
          </a:p>
          <a:p>
            <a:endParaRPr lang="en-US" dirty="0">
              <a:solidFill>
                <a:schemeClr val="bg1"/>
              </a:solidFill>
            </a:endParaRPr>
          </a:p>
          <a:p>
            <a:r>
              <a:rPr lang="en-US" dirty="0">
                <a:solidFill>
                  <a:schemeClr val="bg1"/>
                </a:solidFill>
              </a:rPr>
              <a:t>From this Image, we can see that both the </a:t>
            </a:r>
            <a:r>
              <a:rPr lang="en-US" dirty="0" err="1">
                <a:solidFill>
                  <a:schemeClr val="bg1"/>
                </a:solidFill>
              </a:rPr>
              <a:t>img</a:t>
            </a:r>
            <a:r>
              <a:rPr lang="en-US" dirty="0">
                <a:solidFill>
                  <a:schemeClr val="bg1"/>
                </a:solidFill>
              </a:rPr>
              <a:t> and </a:t>
            </a:r>
            <a:r>
              <a:rPr lang="en-US" dirty="0" err="1">
                <a:solidFill>
                  <a:schemeClr val="bg1"/>
                </a:solidFill>
              </a:rPr>
              <a:t>last_update</a:t>
            </a:r>
            <a:r>
              <a:rPr lang="en-US" dirty="0">
                <a:solidFill>
                  <a:schemeClr val="bg1"/>
                </a:solidFill>
              </a:rPr>
              <a:t> files are irrelevant to the data analysis we would be performing, therefore the need to remove them.</a:t>
            </a:r>
            <a:endParaRPr lang="en-GB" dirty="0">
              <a:solidFill>
                <a:schemeClr val="bg1"/>
              </a:solidFill>
            </a:endParaRPr>
          </a:p>
        </p:txBody>
      </p:sp>
      <p:sp>
        <p:nvSpPr>
          <p:cNvPr id="3" name="Rectangle 2">
            <a:extLst>
              <a:ext uri="{FF2B5EF4-FFF2-40B4-BE49-F238E27FC236}">
                <a16:creationId xmlns:a16="http://schemas.microsoft.com/office/drawing/2014/main" id="{67A90965-D657-467A-6F7A-636898016119}"/>
              </a:ext>
            </a:extLst>
          </p:cNvPr>
          <p:cNvSpPr/>
          <p:nvPr/>
        </p:nvSpPr>
        <p:spPr>
          <a:xfrm>
            <a:off x="5296277" y="1362527"/>
            <a:ext cx="1222218" cy="183785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A2B07410-D7E7-3FA9-0629-47EA335A8DC1}"/>
              </a:ext>
            </a:extLst>
          </p:cNvPr>
          <p:cNvSpPr/>
          <p:nvPr/>
        </p:nvSpPr>
        <p:spPr>
          <a:xfrm>
            <a:off x="5296277" y="1484768"/>
            <a:ext cx="1222218" cy="126749"/>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55869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1706</TotalTime>
  <Words>2861</Words>
  <Application>Microsoft Office PowerPoint</Application>
  <PresentationFormat>Widescreen</PresentationFormat>
  <Paragraphs>221</Paragraphs>
  <Slides>38</Slides>
  <Notes>30</Notes>
  <HiddenSlides>5</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Aptos</vt:lpstr>
      <vt:lpstr>Aptos Display</vt:lpstr>
      <vt:lpstr>Arial</vt:lpstr>
      <vt:lpstr>gg sans</vt:lpstr>
      <vt:lpstr>Google Sans</vt:lpstr>
      <vt:lpstr>inherit</vt:lpstr>
      <vt:lpstr>Open Sans</vt:lpstr>
      <vt:lpstr>Segoe UI</vt:lpstr>
      <vt:lpstr>Times New Roman</vt:lpstr>
      <vt:lpstr>Office Theme</vt:lpstr>
      <vt:lpstr>Understanding of the Video Game Industry</vt:lpstr>
      <vt:lpstr>Consumerism &amp; Capitalism</vt:lpstr>
      <vt:lpstr>Background</vt:lpstr>
      <vt:lpstr>Problem Statement</vt:lpstr>
      <vt:lpstr>Objectives</vt:lpstr>
      <vt:lpstr>PowerPoint Presentation</vt:lpstr>
      <vt:lpstr>Excel Data Cleaning</vt:lpstr>
      <vt:lpstr>Data Dictionary (Sources)</vt:lpstr>
      <vt:lpstr>Power BI Data Cleaning</vt:lpstr>
      <vt:lpstr>Replacing Values</vt:lpstr>
      <vt:lpstr>New Column for Seasonal Sales</vt:lpstr>
      <vt:lpstr>Replaced Values</vt:lpstr>
      <vt:lpstr>Seasonal Sales</vt:lpstr>
      <vt:lpstr>PowerPoint Presentation</vt:lpstr>
      <vt:lpstr>Meta Data Analysis</vt:lpstr>
      <vt:lpstr>Anomaly The Japanese Market</vt:lpstr>
      <vt:lpstr>Correlation of Critic Score To Sales</vt:lpstr>
      <vt:lpstr>PC Desktop Applications </vt:lpstr>
      <vt:lpstr>Metacritics review score</vt:lpstr>
      <vt:lpstr>Comparison to In App review count</vt:lpstr>
      <vt:lpstr>PowerPoint Presentation</vt:lpstr>
      <vt:lpstr>In-App Stores</vt:lpstr>
      <vt:lpstr>In-App Stores</vt:lpstr>
      <vt:lpstr>In-App Stores</vt:lpstr>
      <vt:lpstr>In-App Reviews</vt:lpstr>
      <vt:lpstr>PowerPoint Presentation</vt:lpstr>
      <vt:lpstr>PowerPoint Presentation</vt:lpstr>
      <vt:lpstr>PowerPoint Presentation</vt:lpstr>
      <vt:lpstr>PowerPoint Presentation</vt:lpstr>
      <vt:lpstr>PowerPoint Presentation</vt:lpstr>
      <vt:lpstr>Digital to make 95% of video game revenues in 2023, or $174.5 Billion</vt:lpstr>
      <vt:lpstr>PowerPoint Presentation</vt:lpstr>
      <vt:lpstr>PowerPoint Presentation</vt:lpstr>
      <vt:lpstr>Digital Sales | Physical Merchandise | Cross Platform Games</vt:lpstr>
      <vt:lpstr>Minimum Viable Product 1</vt:lpstr>
      <vt:lpstr>Minimum Viable Product</vt:lpstr>
      <vt:lpstr>Citations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Joo Meng Loh</dc:creator>
  <cp:lastModifiedBy>Joo Meng Loh</cp:lastModifiedBy>
  <cp:revision>69</cp:revision>
  <dcterms:created xsi:type="dcterms:W3CDTF">2024-06-24T03:51:42Z</dcterms:created>
  <dcterms:modified xsi:type="dcterms:W3CDTF">2024-07-08T18:22:22Z</dcterms:modified>
</cp:coreProperties>
</file>